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8288000" cy="10287000"/>
  <p:notesSz cx="6858000" cy="9144000"/>
  <p:embeddedFontLst>
    <p:embeddedFont>
      <p:font typeface="Montserrat" panose="00000500000000000000" pitchFamily="2" charset="0"/>
      <p:regular r:id="rId19"/>
      <p:bold r:id="rId20"/>
      <p:italic r:id="rId21"/>
      <p:boldItalic r:id="rId22"/>
    </p:embeddedFont>
    <p:embeddedFont>
      <p:font typeface="Montserrat 1" panose="020B0604020202020204" charset="0"/>
      <p:regular r:id="rId23"/>
    </p:embeddedFont>
    <p:embeddedFont>
      <p:font typeface="Montserrat 3 Bold" panose="020B0604020202020204" charset="0"/>
      <p:regular r:id="rId24"/>
    </p:embeddedFont>
    <p:embeddedFont>
      <p:font typeface="Montserrat 4"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247560-01F7-5533-93E8-7C7773456341}" name="Rachael Steimnitz" initials="RS" userId="S::rsteimnitz@naminyc.org::be054316-0647-41f4-bf32-03b2ce3688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BB38E-524B-4627-8738-49BB6521B4E6}" v="1" dt="2024-07-24T16:54:49.709"/>
    <p1510:client id="{4FA129DA-A6A5-2265-8A83-B371131A1C2E}" v="9" dt="2024-07-23T19:22:27.167"/>
    <p1510:client id="{98BAE22D-B1B6-4733-9FD5-B5AEA88CE7DD}" v="5" dt="2024-07-23T19:54:03.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117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24.07.2024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Welcome to [ORGANIZATION]. As part of our commitment to supporting you in your new role, we want you to know that we care about your overall mental health and well-being. Today, we will discuss what mental health is, how it relates to the workplace, strategies to look after your mental health, and company resources that can provide additional support.</a:t>
            </a:r>
          </a:p>
          <a:p>
            <a:endParaRPr lang="en-US"/>
          </a:p>
          <a:p>
            <a:r>
              <a:rPr lang="en-US"/>
              <a:t>We know starting a new job can be stressful, and discussing mental health in a new setting might feel uncomfortable. Shortly, we will watch a video of one of our senior leaders sharing their mental health journey and tips for balancing roles and responsibilities at our firm.</a:t>
            </a:r>
          </a:p>
          <a:p>
            <a:endParaRPr lang="en-US"/>
          </a:p>
          <a:p>
            <a:r>
              <a:rPr lang="en-US"/>
              <a:t>This presentation is supported by the NAMI-NYC Workplace Mental Health Initiative which provides custom support to employers seeking to promote employee wellbeing and supportive mental health practices in the workplace</a:t>
            </a: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38174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0"/>
              <a:t>Starting a new job can be stressful, but here are three quick tips to help you manage this transition and set yourself up for success:</a:t>
            </a:r>
          </a:p>
          <a:p>
            <a:endParaRPr lang="en-US" b="0"/>
          </a:p>
          <a:p>
            <a:r>
              <a:rPr lang="en-US" b="0"/>
              <a:t>Clarify Roles and Expectations: When you’re new, it’s crucial to have a clear understanding of your roles and responsibilities. Regularly reviewing these with your manager ensures that you both are on the same page, which helps prevent burnout and unnecessary confusion. Clear expectations and regular feedback can provide a sense of direction and help you feel more confident and capable in your new role.</a:t>
            </a:r>
          </a:p>
          <a:p>
            <a:endParaRPr lang="en-US" b="0"/>
          </a:p>
          <a:p>
            <a:r>
              <a:rPr lang="en-US" b="0"/>
              <a:t>Take Your Breaks: Establishing a routine that includes regular breaks is essential for maintaining a healthy work-life balance, especially when starting a new job. Taking breaks helps you recharge, maintain focus, and return to work with a fresh perspective. Scheduling these breaks early on prevents work from spilling over into your personal time and helps you manage stress more effectively.</a:t>
            </a:r>
          </a:p>
          <a:p>
            <a:endParaRPr lang="en-US" b="0"/>
          </a:p>
          <a:p>
            <a:r>
              <a:rPr lang="en-US" b="0"/>
              <a:t>Practice Mindfulness: Mindfulness techniques, such as meditation or deep breathing exercises, can be incredibly helpful in managing the stress and information overload that often come with starting a new job. Practicing mindfulness regularly helps you recognize anxiety, focus on the present moment, and build resilience. This can make it easier to cope with the challenges and uncertainties of a new environment, helping you to stay calm and focused.</a:t>
            </a:r>
          </a:p>
          <a:p>
            <a:endParaRPr lang="en-US" b="0"/>
          </a:p>
          <a:p>
            <a:r>
              <a:rPr lang="en-US" b="0"/>
              <a:t>By incorporating these quick tips into your routine, you can navigate the challenges of starting a new job more effectively and set a strong foundation for your success at [ORGANIZATION].</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We believe that supporting your mental health is fundamental to your overall well-being and success. We have a range of resources available to help you navigate any challenges and support your mental health.</a:t>
            </a:r>
          </a:p>
          <a:p>
            <a:endParaRPr lang="en-US"/>
          </a:p>
          <a:p>
            <a:r>
              <a:rPr lang="en-US"/>
              <a:t>Here are some of the key resources we offer:</a:t>
            </a:r>
          </a:p>
          <a:p>
            <a:endParaRPr lang="en-US"/>
          </a:p>
          <a:p>
            <a:r>
              <a:rPr lang="en-US"/>
              <a:t>[Customize this section with your company’s specific resources. Below are examples you can include.]</a:t>
            </a:r>
          </a:p>
          <a:p>
            <a:endParaRPr lang="en-US"/>
          </a:p>
          <a:p>
            <a:r>
              <a:rPr lang="en-US" b="1"/>
              <a:t>Employee Assistance Program (EAP)</a:t>
            </a:r>
            <a:r>
              <a:rPr lang="en-US"/>
              <a:t>: Our EAP provides confidential counseling services and can be accessed by both employees and their family members. This service offers support for personal and work-related issues, helping you and your loved ones manage stress, mental health concerns, and more.</a:t>
            </a:r>
          </a:p>
          <a:p>
            <a:endParaRPr lang="en-US"/>
          </a:p>
          <a:p>
            <a:r>
              <a:rPr lang="en-US" b="1"/>
              <a:t>Meditation Apps</a:t>
            </a:r>
            <a:r>
              <a:rPr lang="en-US"/>
              <a:t>: We provide access to premium subscriptions for meditation and mindfulness apps. These apps offer a variety of guided meditations and relaxation techniques that can help you manage stress and improve your mental well-being.</a:t>
            </a:r>
          </a:p>
          <a:p>
            <a:endParaRPr lang="en-US"/>
          </a:p>
          <a:p>
            <a:r>
              <a:rPr lang="en-US" b="1"/>
              <a:t>Additional Counseling Service Apps</a:t>
            </a:r>
            <a:r>
              <a:rPr lang="en-US"/>
              <a:t>: In addition to our EAP, we offer access to other counseling service apps that provide online therapy sessions and mental health support. These apps make it easy to connect with licensed therapists from the comfort of your home.</a:t>
            </a:r>
          </a:p>
          <a:p>
            <a:endParaRPr lang="en-US"/>
          </a:p>
          <a:p>
            <a:r>
              <a:rPr lang="en-US" b="1"/>
              <a:t>Health Insurance Information Related to Behavioral Health</a:t>
            </a:r>
            <a:r>
              <a:rPr lang="en-US"/>
              <a:t>: Our health insurance plans include comprehensive behavioral health coverage. This ensures you have access to the necessary treatments and support for any mental health conditions.</a:t>
            </a:r>
          </a:p>
          <a:p>
            <a:endParaRPr lang="en-US"/>
          </a:p>
          <a:p>
            <a:r>
              <a:rPr lang="en-US"/>
              <a:t>Feel free to take advantage of these resources to support your mental health and overall well-being. We encourage you to reach out if you need assistance or have any questions about the resources available to you.</a:t>
            </a:r>
          </a:p>
          <a:p>
            <a:endParaRPr lang="en-US"/>
          </a:p>
          <a:p>
            <a:r>
              <a:rPr lang="en-US"/>
              <a:t>We are committed to providing a supportive environment where you can thrive both personally and professionally. Your well-being is our priority, and we are here to support you every step of the way.</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287107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know you are receiving a lot of information right now! We wanted to take a few minutes to think about what we have just talked about and how we can use this knowledge to help guide us in our new role. Please take a few minutes to reflect on these questions. You won’t need to share your responses.</a:t>
            </a:r>
          </a:p>
          <a:p>
            <a:endParaRPr lang="en-US"/>
          </a:p>
          <a:p>
            <a:r>
              <a:rPr lang="en-US"/>
              <a:t>[Consider sharing your own responses to prompt reflection.]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[Open the floor for any questions the new employees might have about mental health resources or the presentation.]</a:t>
            </a: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66686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[ORGANIZATION], we believe that employee well-being is fundamental to our success. Our commitment to your mental health and overall well-being is integrated into our company values.</a:t>
            </a:r>
          </a:p>
          <a:p>
            <a:endParaRPr lang="en-US"/>
          </a:p>
          <a:p>
            <a:r>
              <a:rPr lang="en-US"/>
              <a:t>[Read Company’s Value Statement.].</a:t>
            </a:r>
          </a:p>
          <a:p>
            <a:endParaRPr lang="en-US"/>
          </a:p>
          <a:p>
            <a:r>
              <a:rPr lang="en-US"/>
              <a:t>Feel free to take a moment to reflect on our values and think about how they resonate with you. We are here to support you in every way we can.</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3200"/>
              <a:t>Let's start by acknowledging that we all have mental health, just as we all have physical health. We have minds, and therefore, we have mental health, in the same way that we have bodies and physical health.</a:t>
            </a:r>
          </a:p>
          <a:p>
            <a:endParaRPr lang="en-US" sz="3200"/>
          </a:p>
          <a:p>
            <a:r>
              <a:rPr lang="en-US" sz="3200"/>
              <a:t>This graphic illustrates that mental health is a continuum. On this continuum, someone living with a diagnosed mental illness can thrive in the workplace and experience optimal mental health. At the same time, someone who does not live with a mental illness may face mental health challenges during particularly stressful periods of life—and that’s perfectly normal.</a:t>
            </a:r>
          </a:p>
          <a:p>
            <a:endParaRPr lang="en-US" sz="3200"/>
          </a:p>
          <a:p>
            <a:r>
              <a:rPr lang="en-US" sz="3200"/>
              <a:t>It's important to understand some common terms used when discussing mental health:</a:t>
            </a:r>
          </a:p>
          <a:p>
            <a:pPr>
              <a:buFont typeface="Arial" panose="020B0604020202020204" pitchFamily="34" charset="0"/>
              <a:buChar char="•"/>
            </a:pPr>
            <a:r>
              <a:rPr lang="en-US" sz="3200" b="1"/>
              <a:t>Mental Health</a:t>
            </a:r>
            <a:r>
              <a:rPr lang="en-US" sz="3200"/>
              <a:t>: A state of well-being where individuals can cope with normal stressors, work productively, and contribute to their communities.</a:t>
            </a:r>
          </a:p>
          <a:p>
            <a:pPr>
              <a:buFont typeface="Arial" panose="020B0604020202020204" pitchFamily="34" charset="0"/>
              <a:buChar char="•"/>
            </a:pPr>
            <a:r>
              <a:rPr lang="en-US" sz="3200" b="1"/>
              <a:t>Mental Health Challenges</a:t>
            </a:r>
            <a:r>
              <a:rPr lang="en-US" sz="3200"/>
              <a:t>: Recognize that mental health exists on a spectrum, and everyone may face challenges at different times.</a:t>
            </a:r>
          </a:p>
          <a:p>
            <a:pPr>
              <a:buFont typeface="Arial" panose="020B0604020202020204" pitchFamily="34" charset="0"/>
              <a:buChar char="•"/>
            </a:pPr>
            <a:r>
              <a:rPr lang="en-US" sz="3200" b="1"/>
              <a:t>Mental Illnesses</a:t>
            </a:r>
            <a:r>
              <a:rPr lang="en-US" sz="3200"/>
              <a:t>: Conditions where thoughts, mood, and behaviors negatively affect day-to-day functioning. Millions of people are affected each year. For instance, one in five US adults experience mental illness annually, and one in twenty experience a serious mental illness.</a:t>
            </a:r>
          </a:p>
          <a:p>
            <a:pPr>
              <a:buFont typeface="Arial" panose="020B0604020202020204" pitchFamily="34" charset="0"/>
              <a:buChar char="•"/>
            </a:pPr>
            <a:endParaRPr lang="en-US" sz="3200"/>
          </a:p>
          <a:p>
            <a:r>
              <a:rPr lang="en-US" sz="3200"/>
              <a:t>The good news is that with treatment, most people improve significantly. In one study, over 80% of employees who received treatment for mental illness recover and reported improved productivity and job satisfaction.</a:t>
            </a:r>
          </a:p>
          <a:p>
            <a:endParaRPr lang="en-US" sz="3200"/>
          </a:p>
          <a:p>
            <a:r>
              <a:rPr lang="en-US" sz="3200"/>
              <a:t>Understanding this continuum helps us recognize that mental health can fluctuate, and it's essential to provide support and resources to everyone, regardless of where they fall on the spectrum.</a:t>
            </a:r>
          </a:p>
          <a:p>
            <a:pPr algn="l" rtl="0" fontAlgn="base"/>
            <a:endParaRPr lang="en-US" sz="200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start by acknowledging the broader impact of mental health. When someone experiences a mental illness, it can make everyday life and maintaining recovery challenging. However, these challenges extend beyond the individual, affecting our families, our communities, and the world at large.</a:t>
            </a:r>
          </a:p>
          <a:p>
            <a:endParaRPr lang="en-US"/>
          </a:p>
          <a:p>
            <a:r>
              <a:rPr lang="en-US"/>
              <a:t>This graphic helps illustrate how mental health impacts us at different levels:</a:t>
            </a:r>
          </a:p>
          <a:p>
            <a:endParaRPr lang="en-US"/>
          </a:p>
          <a:p>
            <a:r>
              <a:rPr lang="en-US"/>
              <a:t>In addition to impacting mental health, mental illness can significantly affect an individual's physical health, leading to increased risks for chronic diseases.</a:t>
            </a:r>
          </a:p>
          <a:p>
            <a:endParaRPr lang="en-US"/>
          </a:p>
          <a:p>
            <a:r>
              <a:rPr lang="en-US"/>
              <a:t>Mental illness also impacts the loved ones of the person experiencing the illness. At least 8.4 million caregivers provide support for someone with mental illness. We offer support for caregivers to help them manage their responsibilities and maintain their well-being.</a:t>
            </a:r>
          </a:p>
          <a:p>
            <a:endParaRPr lang="en-US"/>
          </a:p>
          <a:p>
            <a:r>
              <a:rPr lang="en-US"/>
              <a:t>Mental illness affects our communities in significant ways. For example, a substantial percentage of people experiencing homelessness and those incarcerated have serious mental health conditions. By addressing mental health needs, we can work towards healthier, more stable communities.</a:t>
            </a:r>
          </a:p>
          <a:p>
            <a:endParaRPr lang="en-US"/>
          </a:p>
          <a:p>
            <a:r>
              <a:rPr lang="en-US"/>
              <a:t>On a global scale, mental health issues like depression and anxiety are leading causes of disability and have a massive economic impact, costing the global economy $1 trillion annually in lost productivity. Supporting mental health can lead to better global health outcomes and economic benefits. Understanding that mental health issues have a wide-reaching impact underscores the importance of supporting mental health within our organization. By doing so, we contribute to better outcomes for individuals, their families, our community, and even globally.</a:t>
            </a:r>
          </a:p>
          <a:p>
            <a:endParaRPr lang="en-US"/>
          </a:p>
          <a:p>
            <a:r>
              <a:rPr lang="en-US"/>
              <a:t>[Feel free to mention any other community support or initiatives your company has that partner with nonprofits, as well as ways you support the community in which you are working.]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of the first steps in supporting mental health in the workplace is recognizing when something might be going on—either with yourself or those around you. Mental health challenges can show up in different ways, and it's essential to be aware of the </a:t>
            </a:r>
            <a:r>
              <a:rPr lang="en-US" err="1"/>
              <a:t>signs.First</a:t>
            </a:r>
            <a:r>
              <a:rPr lang="en-US"/>
              <a:t>, let's look at changes in how a person acts. You might notice someone becoming withdrawn from social activities or avoiding interactions. There could also be a noticeable drop in their performance at work, frequent lateness, or not showing up at all. Additionally, erratic behavior or speech might be a sign of mental health challenges.</a:t>
            </a:r>
          </a:p>
          <a:p>
            <a:endParaRPr lang="en-US"/>
          </a:p>
          <a:p>
            <a:r>
              <a:rPr lang="en-US"/>
              <a:t>Next, consider changes in appearance. An individual may appear exhausted or have low energy levels. You might see signs of nervousness or fidgeting, drastic changes in their appearance, or even evidence of alcohol or drug </a:t>
            </a:r>
            <a:r>
              <a:rPr lang="en-US" err="1"/>
              <a:t>use.Then</a:t>
            </a:r>
            <a:r>
              <a:rPr lang="en-US"/>
              <a:t>, there are emotional indicators, which we categorize under feels. These include excessive irritability or anger, extreme worry, and intense mood swings. An individual might feel easily overwhelmed by tasks that normally wouldn’t be a problem.</a:t>
            </a:r>
          </a:p>
          <a:p>
            <a:endParaRPr lang="en-US"/>
          </a:p>
          <a:p>
            <a:r>
              <a:rPr lang="en-US"/>
              <a:t>Lastly, think about changes in thought patterns. Someone struggling with their mental health might experience confusion or have difficulty concentrating. They could also have persistent negative thoughts, and in severe cases, thoughts of self-harm or suicide.</a:t>
            </a:r>
          </a:p>
          <a:p>
            <a:endParaRPr lang="en-US"/>
          </a:p>
          <a:p>
            <a:r>
              <a:rPr lang="en-US"/>
              <a:t>It's important to focus on behavior changes that persist over a period of two weeks. These signs don’t necessarily mean someone has a mental illness, but they can help identify changes in ourselves and others in the workplace. Recognizing these warning signs allows us to respond early to burnout or stress and seek additional support if necessary.</a:t>
            </a:r>
          </a:p>
          <a:p>
            <a:endParaRPr lang="en-US"/>
          </a:p>
          <a:p>
            <a:r>
              <a:rPr lang="en-US"/>
              <a:t>In the United States, it takes an average of eleven years to receive treatment after the onset of symptoms. While many of these warning signs are experiences we might all face at some point, if they are impacting your life negatively or lasting a long time, reaching out to a professional can be beneficial. We have a host of resources to help you along the way.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0"/>
              <a:t>Mental health challenges can significantly impact workplace performance, and it’s important to understand how these issues might affect you or your colleagues. Let’s discuss some common ways that poor mental health can manifest in a work environment.</a:t>
            </a:r>
          </a:p>
          <a:p>
            <a:endParaRPr lang="en-US" b="0"/>
          </a:p>
          <a:p>
            <a:r>
              <a:rPr lang="en-US" b="0"/>
              <a:t>First, let’s consider decreased motivation. If you’re struggling with your mental health, you might find it harder to feel motivated or enthusiastic about your tasks or projects. This could lead to procrastination, feeling overwhelmed by your workload, and possibly missing deadlines.</a:t>
            </a:r>
          </a:p>
          <a:p>
            <a:endParaRPr lang="en-US" b="0"/>
          </a:p>
          <a:p>
            <a:r>
              <a:rPr lang="en-US" b="0"/>
              <a:t>Next, think about reduced cognitive performance and working memory. Mental health issues can make it challenging to concentrate or remember important details. You might have trouble staying focused during meetings, or you might find it difficult to recall key points from a recent discussion or training session.</a:t>
            </a:r>
          </a:p>
          <a:p>
            <a:endParaRPr lang="en-US" b="0"/>
          </a:p>
          <a:p>
            <a:r>
              <a:rPr lang="en-US" b="0"/>
              <a:t>Another area that might be affected is decision-making. Poor mental health can impair your judgment and make it harder to make clear, effective decisions. This might result in more mistakes or hesitations in taking action, which can slow down your work progress and affect team outcomes.</a:t>
            </a:r>
          </a:p>
          <a:p>
            <a:endParaRPr lang="en-US" b="0"/>
          </a:p>
          <a:p>
            <a:r>
              <a:rPr lang="en-US" b="0"/>
              <a:t>Communication is also often impacted by mental health challenges. You might find it difficult to express your thoughts clearly or engage in productive discussions with your colleagues. This can increase misunderstandings and create barriers to effective teamwork.</a:t>
            </a:r>
          </a:p>
          <a:p>
            <a:endParaRPr lang="en-US" b="0"/>
          </a:p>
          <a:p>
            <a:r>
              <a:rPr lang="en-US" b="0"/>
              <a:t>Additionally, mental health issues can lead to increased absenteeism and reduced productivity. If you’re struggling, you might need to take more time off to manage your health, which can disrupt your work schedule. Even when you are at work, you might not be able to perform at your best, further affecting overall productivity.</a:t>
            </a:r>
          </a:p>
          <a:p>
            <a:endParaRPr lang="en-US" b="0"/>
          </a:p>
          <a:p>
            <a:r>
              <a:rPr lang="en-US" b="0"/>
              <a:t>This is why we place such a strong emphasis on supporting your mental health. Our goal is to help you be happy, healthy, and perform your best at work. We are committed to providing the necessary support to ensure that you can thrive in your role and contribute effectively to our team.</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Supporting mental health is vital for individual and team performance. We at [ORGANIZATION] are committed to supporting mental health across the spectrum.</a:t>
            </a:r>
          </a:p>
          <a:p>
            <a:r>
              <a:rPr lang="en-US"/>
              <a:t> Now, we will hear from [LEADER NAME] on why mental health is important to them.</a:t>
            </a:r>
          </a:p>
          <a:p>
            <a:endParaRPr lang="en-US"/>
          </a:p>
          <a:p>
            <a:r>
              <a:rPr lang="en-US"/>
              <a:t>[Insert video of the mental health champion]</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Now, let's shift our focus to some practical steps you can take to support your mental well-being. Taking care of your mental health is crucial, not only for your personal life but also for your professional success.</a:t>
            </a:r>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375081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Self-care is an important part of taking care of our overall physical and mental well-being. There are many ways to practice self-care and listening to our bodies and minds can help us identify what would be most helpful at different moments. It can be helpful to think about self-care as doing things that can enhance our well-being, such as exercise and eating right, as well as ways to cope with and protect against stress and negative feelings, such as taking some time to watch a movie or making fun plans with friends. All types of self-care are important and if we practice self-care regularly, it will help us be more resilient when we face challenges. </a:t>
            </a:r>
          </a:p>
          <a:p>
            <a:endParaRPr lang="en-US"/>
          </a:p>
          <a:p>
            <a:r>
              <a:rPr lang="en-US"/>
              <a:t>We know that it can be challenging, particularly when starting a new role, to find time to do these things. Our organization strives to support you by prioritizing all aspects of wellness and making many resources available to support you. We will review these in a moment.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497768"/>
            <a:ext cx="16143089" cy="3062613"/>
          </a:xfrm>
          <a:prstGeom prst="rect">
            <a:avLst/>
          </a:prstGeom>
        </p:spPr>
        <p:txBody>
          <a:bodyPr lIns="0" tIns="0" rIns="0" bIns="0" rtlCol="0" anchor="t">
            <a:spAutoFit/>
          </a:bodyPr>
          <a:lstStyle/>
          <a:p>
            <a:pPr>
              <a:lnSpc>
                <a:spcPts val="12319"/>
              </a:lnSpc>
              <a:spcBef>
                <a:spcPct val="0"/>
              </a:spcBef>
            </a:pPr>
            <a:r>
              <a:rPr lang="en-US" sz="8799">
                <a:solidFill>
                  <a:srgbClr val="0C4696"/>
                </a:solidFill>
                <a:latin typeface="Montserrat 1"/>
              </a:rPr>
              <a:t>From Day One:​</a:t>
            </a:r>
          </a:p>
          <a:p>
            <a:pPr>
              <a:lnSpc>
                <a:spcPts val="12319"/>
              </a:lnSpc>
              <a:spcBef>
                <a:spcPct val="0"/>
              </a:spcBef>
            </a:pPr>
            <a:r>
              <a:rPr lang="en-US" sz="8799">
                <a:solidFill>
                  <a:srgbClr val="0C4696"/>
                </a:solidFill>
                <a:latin typeface="Montserrat 1"/>
              </a:rPr>
              <a:t>Your Mental Health Matters</a:t>
            </a:r>
          </a:p>
        </p:txBody>
      </p:sp>
      <p:grpSp>
        <p:nvGrpSpPr>
          <p:cNvPr id="3" name="Group 3"/>
          <p:cNvGrpSpPr/>
          <p:nvPr/>
        </p:nvGrpSpPr>
        <p:grpSpPr>
          <a:xfrm>
            <a:off x="-3611431" y="0"/>
            <a:ext cx="21899431" cy="9943616"/>
            <a:chOff x="0" y="0"/>
            <a:chExt cx="29199242" cy="13258154"/>
          </a:xfrm>
        </p:grpSpPr>
        <p:grpSp>
          <p:nvGrpSpPr>
            <p:cNvPr id="4" name="Group 4"/>
            <p:cNvGrpSpPr/>
            <p:nvPr/>
          </p:nvGrpSpPr>
          <p:grpSpPr>
            <a:xfrm>
              <a:off x="4815242" y="0"/>
              <a:ext cx="24384000" cy="2482938"/>
              <a:chOff x="0" y="0"/>
              <a:chExt cx="3390970" cy="345291"/>
            </a:xfrm>
          </p:grpSpPr>
          <p:sp>
            <p:nvSpPr>
              <p:cNvPr id="5" name="Freeform 5"/>
              <p:cNvSpPr/>
              <p:nvPr/>
            </p:nvSpPr>
            <p:spPr>
              <a:xfrm>
                <a:off x="0" y="0"/>
                <a:ext cx="3390970" cy="345291"/>
              </a:xfrm>
              <a:custGeom>
                <a:avLst/>
                <a:gdLst/>
                <a:ahLst/>
                <a:cxnLst/>
                <a:rect l="l" t="t" r="r" b="b"/>
                <a:pathLst>
                  <a:path w="3390970" h="345291">
                    <a:moveTo>
                      <a:pt x="0" y="0"/>
                    </a:moveTo>
                    <a:lnTo>
                      <a:pt x="3390970" y="0"/>
                    </a:lnTo>
                    <a:lnTo>
                      <a:pt x="3390970" y="345291"/>
                    </a:lnTo>
                    <a:lnTo>
                      <a:pt x="0" y="345291"/>
                    </a:lnTo>
                    <a:close/>
                  </a:path>
                </a:pathLst>
              </a:custGeom>
              <a:gradFill rotWithShape="1">
                <a:gsLst>
                  <a:gs pos="0">
                    <a:srgbClr val="F9C026">
                      <a:alpha val="100000"/>
                    </a:srgbClr>
                  </a:gs>
                  <a:gs pos="100000">
                    <a:srgbClr val="F06E23">
                      <a:alpha val="100000"/>
                    </a:srgbClr>
                  </a:gs>
                </a:gsLst>
                <a:lin ang="0"/>
              </a:gradFill>
            </p:spPr>
            <p:txBody>
              <a:bodyPr/>
              <a:lstStyle/>
              <a:p>
                <a:endParaRPr lang="en-US"/>
              </a:p>
            </p:txBody>
          </p:sp>
          <p:sp>
            <p:nvSpPr>
              <p:cNvPr id="6" name="TextBox 6"/>
              <p:cNvSpPr txBox="1"/>
              <p:nvPr/>
            </p:nvSpPr>
            <p:spPr>
              <a:xfrm>
                <a:off x="0" y="-38100"/>
                <a:ext cx="3390970" cy="383391"/>
              </a:xfrm>
              <a:prstGeom prst="rect">
                <a:avLst/>
              </a:prstGeom>
            </p:spPr>
            <p:txBody>
              <a:bodyPr lIns="95502" tIns="95502" rIns="95502" bIns="95502" rtlCol="0" anchor="ctr"/>
              <a:lstStyle/>
              <a:p>
                <a:pPr algn="ctr">
                  <a:lnSpc>
                    <a:spcPts val="2100"/>
                  </a:lnSpc>
                </a:pPr>
                <a:endParaRPr/>
              </a:p>
            </p:txBody>
          </p:sp>
        </p:grpSp>
        <p:sp>
          <p:nvSpPr>
            <p:cNvPr id="7" name="Freeform 7"/>
            <p:cNvSpPr/>
            <p:nvPr/>
          </p:nvSpPr>
          <p:spPr>
            <a:xfrm>
              <a:off x="22368591" y="279592"/>
              <a:ext cx="6209292" cy="2203346"/>
            </a:xfrm>
            <a:custGeom>
              <a:avLst/>
              <a:gdLst/>
              <a:ahLst/>
              <a:cxnLst/>
              <a:rect l="l" t="t" r="r" b="b"/>
              <a:pathLst>
                <a:path w="6209292" h="2203346">
                  <a:moveTo>
                    <a:pt x="0" y="0"/>
                  </a:moveTo>
                  <a:lnTo>
                    <a:pt x="6209292" y="0"/>
                  </a:lnTo>
                  <a:lnTo>
                    <a:pt x="6209292" y="2203346"/>
                  </a:lnTo>
                  <a:lnTo>
                    <a:pt x="0" y="2203346"/>
                  </a:lnTo>
                  <a:lnTo>
                    <a:pt x="0" y="0"/>
                  </a:lnTo>
                  <a:close/>
                </a:path>
              </a:pathLst>
            </a:custGeom>
            <a:blipFill>
              <a:blip r:embed="rId3">
                <a:alphaModFix amt="71000"/>
                <a:extLst>
                  <a:ext uri="{96DAC541-7B7A-43D3-8B79-37D633B846F1}">
                    <asvg:svgBlip xmlns:asvg="http://schemas.microsoft.com/office/drawing/2016/SVG/main" r:embed="rId4"/>
                  </a:ext>
                </a:extLst>
              </a:blip>
              <a:stretch>
                <a:fillRect r="-29242"/>
              </a:stretch>
            </a:blipFill>
          </p:spPr>
          <p:txBody>
            <a:bodyPr/>
            <a:lstStyle/>
            <a:p>
              <a:endParaRPr lang="en-US"/>
            </a:p>
          </p:txBody>
        </p:sp>
        <p:sp>
          <p:nvSpPr>
            <p:cNvPr id="8" name="TextBox 8"/>
            <p:cNvSpPr txBox="1"/>
            <p:nvPr/>
          </p:nvSpPr>
          <p:spPr>
            <a:xfrm>
              <a:off x="0" y="535056"/>
              <a:ext cx="19482445" cy="1298527"/>
            </a:xfrm>
            <a:prstGeom prst="rect">
              <a:avLst/>
            </a:prstGeom>
          </p:spPr>
          <p:txBody>
            <a:bodyPr lIns="0" tIns="0" rIns="0" bIns="0" rtlCol="0" anchor="t">
              <a:spAutoFit/>
            </a:bodyPr>
            <a:lstStyle/>
            <a:p>
              <a:pPr algn="ctr">
                <a:lnSpc>
                  <a:spcPts val="8290"/>
                </a:lnSpc>
              </a:pPr>
              <a:r>
                <a:rPr lang="en-US" sz="5921">
                  <a:solidFill>
                    <a:srgbClr val="FFFFFF"/>
                  </a:solidFill>
                  <a:latin typeface="Montserrat 3 Bold"/>
                </a:rPr>
                <a:t>FROM DAY ONE</a:t>
              </a:r>
            </a:p>
          </p:txBody>
        </p:sp>
        <p:sp>
          <p:nvSpPr>
            <p:cNvPr id="9" name="Freeform 9"/>
            <p:cNvSpPr/>
            <p:nvPr/>
          </p:nvSpPr>
          <p:spPr>
            <a:xfrm>
              <a:off x="26762865" y="12186807"/>
              <a:ext cx="1896191" cy="1071348"/>
            </a:xfrm>
            <a:custGeom>
              <a:avLst/>
              <a:gdLst/>
              <a:ahLst/>
              <a:cxnLst/>
              <a:rect l="l" t="t" r="r" b="b"/>
              <a:pathLst>
                <a:path w="1896191" h="1071348">
                  <a:moveTo>
                    <a:pt x="0" y="0"/>
                  </a:moveTo>
                  <a:lnTo>
                    <a:pt x="1896191" y="0"/>
                  </a:lnTo>
                  <a:lnTo>
                    <a:pt x="1896191" y="1071347"/>
                  </a:lnTo>
                  <a:lnTo>
                    <a:pt x="0" y="1071347"/>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5345737" y="12819632"/>
              <a:ext cx="3291704" cy="438522"/>
            </a:xfrm>
            <a:prstGeom prst="rect">
              <a:avLst/>
            </a:prstGeom>
          </p:spPr>
          <p:txBody>
            <a:bodyPr lIns="0" tIns="0" rIns="0" bIns="0" rtlCol="0" anchor="t">
              <a:spAutoFit/>
            </a:bodyPr>
            <a:lstStyle/>
            <a:p>
              <a:pPr algn="ctr">
                <a:lnSpc>
                  <a:spcPts val="2817"/>
                </a:lnSpc>
              </a:pPr>
              <a:r>
                <a:rPr lang="en-US" sz="2012">
                  <a:solidFill>
                    <a:srgbClr val="F06E23"/>
                  </a:solidFill>
                  <a:latin typeface="Montserrat 1"/>
                </a:rPr>
                <a:t>www.naminyc.org</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11431" y="0"/>
            <a:ext cx="21899431" cy="9944100"/>
            <a:chOff x="0" y="0"/>
            <a:chExt cx="29199242" cy="13258154"/>
          </a:xfrm>
        </p:grpSpPr>
        <p:grpSp>
          <p:nvGrpSpPr>
            <p:cNvPr id="3" name="Group 3"/>
            <p:cNvGrpSpPr/>
            <p:nvPr/>
          </p:nvGrpSpPr>
          <p:grpSpPr>
            <a:xfrm>
              <a:off x="4815242" y="0"/>
              <a:ext cx="24384000" cy="2482938"/>
              <a:chOff x="0" y="0"/>
              <a:chExt cx="3390970" cy="345291"/>
            </a:xfrm>
          </p:grpSpPr>
          <p:sp>
            <p:nvSpPr>
              <p:cNvPr id="4" name="Freeform 4"/>
              <p:cNvSpPr/>
              <p:nvPr/>
            </p:nvSpPr>
            <p:spPr>
              <a:xfrm>
                <a:off x="0" y="0"/>
                <a:ext cx="3390970" cy="345291"/>
              </a:xfrm>
              <a:custGeom>
                <a:avLst/>
                <a:gdLst/>
                <a:ahLst/>
                <a:cxnLst/>
                <a:rect l="l" t="t" r="r" b="b"/>
                <a:pathLst>
                  <a:path w="3390970" h="345291">
                    <a:moveTo>
                      <a:pt x="0" y="0"/>
                    </a:moveTo>
                    <a:lnTo>
                      <a:pt x="3390970" y="0"/>
                    </a:lnTo>
                    <a:lnTo>
                      <a:pt x="3390970" y="345291"/>
                    </a:lnTo>
                    <a:lnTo>
                      <a:pt x="0" y="345291"/>
                    </a:lnTo>
                    <a:close/>
                  </a:path>
                </a:pathLst>
              </a:custGeom>
              <a:gradFill rotWithShape="1">
                <a:gsLst>
                  <a:gs pos="0">
                    <a:srgbClr val="F9C026">
                      <a:alpha val="100000"/>
                    </a:srgbClr>
                  </a:gs>
                  <a:gs pos="100000">
                    <a:srgbClr val="F06E23">
                      <a:alpha val="100000"/>
                    </a:srgbClr>
                  </a:gs>
                </a:gsLst>
                <a:lin ang="0"/>
              </a:gradFill>
            </p:spPr>
            <p:txBody>
              <a:bodyPr/>
              <a:lstStyle/>
              <a:p>
                <a:endParaRPr lang="en-US"/>
              </a:p>
            </p:txBody>
          </p:sp>
          <p:sp>
            <p:nvSpPr>
              <p:cNvPr id="5" name="TextBox 5"/>
              <p:cNvSpPr txBox="1"/>
              <p:nvPr/>
            </p:nvSpPr>
            <p:spPr>
              <a:xfrm>
                <a:off x="0" y="-38100"/>
                <a:ext cx="3390970" cy="383391"/>
              </a:xfrm>
              <a:prstGeom prst="rect">
                <a:avLst/>
              </a:prstGeom>
            </p:spPr>
            <p:txBody>
              <a:bodyPr lIns="95502" tIns="95502" rIns="95502" bIns="95502" rtlCol="0" anchor="ctr"/>
              <a:lstStyle/>
              <a:p>
                <a:pPr algn="ctr">
                  <a:lnSpc>
                    <a:spcPts val="2100"/>
                  </a:lnSpc>
                </a:pPr>
                <a:endParaRPr/>
              </a:p>
            </p:txBody>
          </p:sp>
        </p:grpSp>
        <p:sp>
          <p:nvSpPr>
            <p:cNvPr id="6" name="Freeform 6"/>
            <p:cNvSpPr/>
            <p:nvPr/>
          </p:nvSpPr>
          <p:spPr>
            <a:xfrm>
              <a:off x="22368591" y="279592"/>
              <a:ext cx="6209292" cy="2203346"/>
            </a:xfrm>
            <a:custGeom>
              <a:avLst/>
              <a:gdLst/>
              <a:ahLst/>
              <a:cxnLst/>
              <a:rect l="l" t="t" r="r" b="b"/>
              <a:pathLst>
                <a:path w="6209292" h="2203346">
                  <a:moveTo>
                    <a:pt x="0" y="0"/>
                  </a:moveTo>
                  <a:lnTo>
                    <a:pt x="6209292" y="0"/>
                  </a:lnTo>
                  <a:lnTo>
                    <a:pt x="6209292" y="2203346"/>
                  </a:lnTo>
                  <a:lnTo>
                    <a:pt x="0" y="2203346"/>
                  </a:lnTo>
                  <a:lnTo>
                    <a:pt x="0" y="0"/>
                  </a:lnTo>
                  <a:close/>
                </a:path>
              </a:pathLst>
            </a:custGeom>
            <a:blipFill>
              <a:blip r:embed="rId3">
                <a:alphaModFix amt="71000"/>
                <a:extLst>
                  <a:ext uri="{96DAC541-7B7A-43D3-8B79-37D633B846F1}">
                    <asvg:svgBlip xmlns:asvg="http://schemas.microsoft.com/office/drawing/2016/SVG/main" r:embed="rId4"/>
                  </a:ext>
                </a:extLst>
              </a:blip>
              <a:stretch>
                <a:fillRect r="-29242"/>
              </a:stretch>
            </a:blipFill>
          </p:spPr>
          <p:txBody>
            <a:bodyPr/>
            <a:lstStyle/>
            <a:p>
              <a:endParaRPr lang="en-US"/>
            </a:p>
          </p:txBody>
        </p:sp>
        <p:sp>
          <p:nvSpPr>
            <p:cNvPr id="7" name="TextBox 7"/>
            <p:cNvSpPr txBox="1"/>
            <p:nvPr/>
          </p:nvSpPr>
          <p:spPr>
            <a:xfrm>
              <a:off x="0" y="535056"/>
              <a:ext cx="19482445" cy="1298527"/>
            </a:xfrm>
            <a:prstGeom prst="rect">
              <a:avLst/>
            </a:prstGeom>
          </p:spPr>
          <p:txBody>
            <a:bodyPr lIns="0" tIns="0" rIns="0" bIns="0" rtlCol="0" anchor="t">
              <a:spAutoFit/>
            </a:bodyPr>
            <a:lstStyle/>
            <a:p>
              <a:pPr algn="ctr">
                <a:lnSpc>
                  <a:spcPts val="8290"/>
                </a:lnSpc>
              </a:pPr>
              <a:r>
                <a:rPr lang="en-US" sz="5921">
                  <a:solidFill>
                    <a:srgbClr val="FFFFFF"/>
                  </a:solidFill>
                  <a:latin typeface="Montserrat 3 Bold"/>
                </a:rPr>
                <a:t>FROM DAY ONE</a:t>
              </a:r>
            </a:p>
          </p:txBody>
        </p:sp>
        <p:sp>
          <p:nvSpPr>
            <p:cNvPr id="8" name="Freeform 8"/>
            <p:cNvSpPr/>
            <p:nvPr/>
          </p:nvSpPr>
          <p:spPr>
            <a:xfrm>
              <a:off x="26762865" y="12186807"/>
              <a:ext cx="1896191" cy="1071348"/>
            </a:xfrm>
            <a:custGeom>
              <a:avLst/>
              <a:gdLst/>
              <a:ahLst/>
              <a:cxnLst/>
              <a:rect l="l" t="t" r="r" b="b"/>
              <a:pathLst>
                <a:path w="1896191" h="1071348">
                  <a:moveTo>
                    <a:pt x="0" y="0"/>
                  </a:moveTo>
                  <a:lnTo>
                    <a:pt x="1896191" y="0"/>
                  </a:lnTo>
                  <a:lnTo>
                    <a:pt x="1896191" y="1071347"/>
                  </a:lnTo>
                  <a:lnTo>
                    <a:pt x="0" y="1071347"/>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5345737" y="12819632"/>
              <a:ext cx="3291704" cy="438522"/>
            </a:xfrm>
            <a:prstGeom prst="rect">
              <a:avLst/>
            </a:prstGeom>
          </p:spPr>
          <p:txBody>
            <a:bodyPr lIns="0" tIns="0" rIns="0" bIns="0" rtlCol="0" anchor="t">
              <a:spAutoFit/>
            </a:bodyPr>
            <a:lstStyle/>
            <a:p>
              <a:pPr algn="ctr">
                <a:lnSpc>
                  <a:spcPts val="2817"/>
                </a:lnSpc>
              </a:pPr>
              <a:r>
                <a:rPr lang="en-US" sz="2012">
                  <a:solidFill>
                    <a:srgbClr val="F06E23"/>
                  </a:solidFill>
                  <a:latin typeface="Montserrat 1"/>
                </a:rPr>
                <a:t>www.naminyc.org</a:t>
              </a:r>
            </a:p>
          </p:txBody>
        </p:sp>
      </p:grpSp>
      <p:sp>
        <p:nvSpPr>
          <p:cNvPr id="13" name="TextBox 13"/>
          <p:cNvSpPr txBox="1"/>
          <p:nvPr/>
        </p:nvSpPr>
        <p:spPr>
          <a:xfrm>
            <a:off x="1028700" y="2427826"/>
            <a:ext cx="7775841" cy="580922"/>
          </a:xfrm>
          <a:prstGeom prst="rect">
            <a:avLst/>
          </a:prstGeom>
        </p:spPr>
        <p:txBody>
          <a:bodyPr lIns="0" tIns="0" rIns="0" bIns="0" rtlCol="0" anchor="t">
            <a:spAutoFit/>
          </a:bodyPr>
          <a:lstStyle/>
          <a:p>
            <a:pPr>
              <a:lnSpc>
                <a:spcPts val="4730"/>
              </a:lnSpc>
              <a:spcBef>
                <a:spcPct val="0"/>
              </a:spcBef>
            </a:pPr>
            <a:r>
              <a:rPr lang="en-US" sz="3379">
                <a:solidFill>
                  <a:srgbClr val="0C4696"/>
                </a:solidFill>
                <a:latin typeface="Montserrat 1"/>
              </a:rPr>
              <a:t>Set Yourself Up for Success</a:t>
            </a:r>
          </a:p>
        </p:txBody>
      </p:sp>
      <p:grpSp>
        <p:nvGrpSpPr>
          <p:cNvPr id="17" name="Group 16">
            <a:extLst>
              <a:ext uri="{FF2B5EF4-FFF2-40B4-BE49-F238E27FC236}">
                <a16:creationId xmlns:a16="http://schemas.microsoft.com/office/drawing/2014/main" id="{F1462FD6-01F6-9168-E78E-91192B462C68}"/>
              </a:ext>
            </a:extLst>
          </p:cNvPr>
          <p:cNvGrpSpPr/>
          <p:nvPr/>
        </p:nvGrpSpPr>
        <p:grpSpPr>
          <a:xfrm>
            <a:off x="1511291" y="3505282"/>
            <a:ext cx="4233587" cy="4365006"/>
            <a:chOff x="1968491" y="3505282"/>
            <a:chExt cx="4233587" cy="4365006"/>
          </a:xfrm>
        </p:grpSpPr>
        <p:sp>
          <p:nvSpPr>
            <p:cNvPr id="12" name="Freeform 12"/>
            <p:cNvSpPr/>
            <p:nvPr/>
          </p:nvSpPr>
          <p:spPr>
            <a:xfrm>
              <a:off x="2410255" y="3505282"/>
              <a:ext cx="3350058" cy="3364881"/>
            </a:xfrm>
            <a:custGeom>
              <a:avLst/>
              <a:gdLst/>
              <a:ahLst/>
              <a:cxnLst/>
              <a:rect l="l" t="t" r="r" b="b"/>
              <a:pathLst>
                <a:path w="3350058" h="3364881">
                  <a:moveTo>
                    <a:pt x="0" y="0"/>
                  </a:moveTo>
                  <a:lnTo>
                    <a:pt x="3350058" y="0"/>
                  </a:lnTo>
                  <a:lnTo>
                    <a:pt x="3350058" y="3364881"/>
                  </a:lnTo>
                  <a:lnTo>
                    <a:pt x="0" y="3364881"/>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1968491" y="7019388"/>
              <a:ext cx="4233587" cy="850900"/>
            </a:xfrm>
            <a:prstGeom prst="rect">
              <a:avLst/>
            </a:prstGeom>
          </p:spPr>
          <p:txBody>
            <a:bodyPr lIns="0" tIns="0" rIns="0" bIns="0" rtlCol="0" anchor="t">
              <a:spAutoFit/>
            </a:bodyPr>
            <a:lstStyle/>
            <a:p>
              <a:pPr algn="ctr">
                <a:lnSpc>
                  <a:spcPts val="3499"/>
                </a:lnSpc>
              </a:pPr>
              <a:r>
                <a:rPr lang="en-US" sz="2499">
                  <a:solidFill>
                    <a:srgbClr val="0C4696"/>
                  </a:solidFill>
                  <a:latin typeface="Montserrat 1"/>
                </a:rPr>
                <a:t>Clarify Roles and </a:t>
              </a:r>
            </a:p>
            <a:p>
              <a:pPr algn="ctr">
                <a:lnSpc>
                  <a:spcPts val="3499"/>
                </a:lnSpc>
                <a:spcBef>
                  <a:spcPct val="0"/>
                </a:spcBef>
              </a:pPr>
              <a:r>
                <a:rPr lang="en-US" sz="2499">
                  <a:solidFill>
                    <a:srgbClr val="0C4696"/>
                  </a:solidFill>
                  <a:latin typeface="Montserrat 1"/>
                </a:rPr>
                <a:t>Expectations</a:t>
              </a:r>
            </a:p>
          </p:txBody>
        </p:sp>
      </p:grpSp>
      <p:grpSp>
        <p:nvGrpSpPr>
          <p:cNvPr id="18" name="Group 17">
            <a:extLst>
              <a:ext uri="{FF2B5EF4-FFF2-40B4-BE49-F238E27FC236}">
                <a16:creationId xmlns:a16="http://schemas.microsoft.com/office/drawing/2014/main" id="{30E383D3-87EB-80E8-6B86-01F209D869AE}"/>
              </a:ext>
            </a:extLst>
          </p:cNvPr>
          <p:cNvGrpSpPr/>
          <p:nvPr/>
        </p:nvGrpSpPr>
        <p:grpSpPr>
          <a:xfrm>
            <a:off x="7069217" y="3638608"/>
            <a:ext cx="4104189" cy="3793530"/>
            <a:chOff x="7269607" y="3638608"/>
            <a:chExt cx="4104189" cy="3793530"/>
          </a:xfrm>
        </p:grpSpPr>
        <p:sp>
          <p:nvSpPr>
            <p:cNvPr id="11" name="Freeform 11"/>
            <p:cNvSpPr/>
            <p:nvPr/>
          </p:nvSpPr>
          <p:spPr>
            <a:xfrm>
              <a:off x="7882659" y="3638608"/>
              <a:ext cx="2878085" cy="2878085"/>
            </a:xfrm>
            <a:custGeom>
              <a:avLst/>
              <a:gdLst/>
              <a:ahLst/>
              <a:cxnLst/>
              <a:rect l="l" t="t" r="r" b="b"/>
              <a:pathLst>
                <a:path w="2878085" h="2878085">
                  <a:moveTo>
                    <a:pt x="0" y="0"/>
                  </a:moveTo>
                  <a:lnTo>
                    <a:pt x="2878085" y="0"/>
                  </a:lnTo>
                  <a:lnTo>
                    <a:pt x="2878085" y="2878084"/>
                  </a:lnTo>
                  <a:lnTo>
                    <a:pt x="0" y="2878084"/>
                  </a:lnTo>
                  <a:lnTo>
                    <a:pt x="0" y="0"/>
                  </a:lnTo>
                  <a:close/>
                </a:path>
              </a:pathLst>
            </a:custGeom>
            <a:blipFill>
              <a:blip r:embed="rId7"/>
              <a:stretch>
                <a:fillRect/>
              </a:stretch>
            </a:blipFill>
          </p:spPr>
          <p:txBody>
            <a:bodyPr/>
            <a:lstStyle/>
            <a:p>
              <a:endParaRPr lang="en-US"/>
            </a:p>
          </p:txBody>
        </p:sp>
        <p:sp>
          <p:nvSpPr>
            <p:cNvPr id="15" name="TextBox 15"/>
            <p:cNvSpPr txBox="1"/>
            <p:nvPr/>
          </p:nvSpPr>
          <p:spPr>
            <a:xfrm>
              <a:off x="7269607" y="7019388"/>
              <a:ext cx="4104189" cy="412750"/>
            </a:xfrm>
            <a:prstGeom prst="rect">
              <a:avLst/>
            </a:prstGeom>
          </p:spPr>
          <p:txBody>
            <a:bodyPr lIns="0" tIns="0" rIns="0" bIns="0" rtlCol="0" anchor="t">
              <a:spAutoFit/>
            </a:bodyPr>
            <a:lstStyle/>
            <a:p>
              <a:pPr algn="ctr">
                <a:lnSpc>
                  <a:spcPts val="3499"/>
                </a:lnSpc>
                <a:spcBef>
                  <a:spcPct val="0"/>
                </a:spcBef>
              </a:pPr>
              <a:r>
                <a:rPr lang="en-US" sz="2499">
                  <a:solidFill>
                    <a:srgbClr val="0C4696"/>
                  </a:solidFill>
                  <a:latin typeface="Montserrat 1"/>
                </a:rPr>
                <a:t>Take Your Breaks</a:t>
              </a:r>
            </a:p>
          </p:txBody>
        </p:sp>
      </p:grpSp>
      <p:grpSp>
        <p:nvGrpSpPr>
          <p:cNvPr id="19" name="Group 18">
            <a:extLst>
              <a:ext uri="{FF2B5EF4-FFF2-40B4-BE49-F238E27FC236}">
                <a16:creationId xmlns:a16="http://schemas.microsoft.com/office/drawing/2014/main" id="{8F5EF2B1-0121-9517-5B5F-8BB42A3248BD}"/>
              </a:ext>
            </a:extLst>
          </p:cNvPr>
          <p:cNvGrpSpPr/>
          <p:nvPr/>
        </p:nvGrpSpPr>
        <p:grpSpPr>
          <a:xfrm>
            <a:off x="12497746" y="3638608"/>
            <a:ext cx="4104189" cy="3793530"/>
            <a:chOff x="12440596" y="3638608"/>
            <a:chExt cx="4104189" cy="3793530"/>
          </a:xfrm>
        </p:grpSpPr>
        <p:sp>
          <p:nvSpPr>
            <p:cNvPr id="10" name="Freeform 10"/>
            <p:cNvSpPr/>
            <p:nvPr/>
          </p:nvSpPr>
          <p:spPr>
            <a:xfrm>
              <a:off x="13025342" y="3638608"/>
              <a:ext cx="2934696" cy="2934696"/>
            </a:xfrm>
            <a:custGeom>
              <a:avLst/>
              <a:gdLst/>
              <a:ahLst/>
              <a:cxnLst/>
              <a:rect l="l" t="t" r="r" b="b"/>
              <a:pathLst>
                <a:path w="2934696" h="2934696">
                  <a:moveTo>
                    <a:pt x="0" y="0"/>
                  </a:moveTo>
                  <a:lnTo>
                    <a:pt x="2934696" y="0"/>
                  </a:lnTo>
                  <a:lnTo>
                    <a:pt x="2934696" y="2934696"/>
                  </a:lnTo>
                  <a:lnTo>
                    <a:pt x="0" y="2934696"/>
                  </a:lnTo>
                  <a:lnTo>
                    <a:pt x="0" y="0"/>
                  </a:lnTo>
                  <a:close/>
                </a:path>
              </a:pathLst>
            </a:custGeom>
            <a:blipFill>
              <a:blip r:embed="rId8"/>
              <a:stretch>
                <a:fillRect/>
              </a:stretch>
            </a:blipFill>
          </p:spPr>
          <p:txBody>
            <a:bodyPr/>
            <a:lstStyle/>
            <a:p>
              <a:endParaRPr lang="en-US"/>
            </a:p>
          </p:txBody>
        </p:sp>
        <p:sp>
          <p:nvSpPr>
            <p:cNvPr id="16" name="TextBox 16"/>
            <p:cNvSpPr txBox="1"/>
            <p:nvPr/>
          </p:nvSpPr>
          <p:spPr>
            <a:xfrm>
              <a:off x="12440596" y="7019388"/>
              <a:ext cx="4104189" cy="412750"/>
            </a:xfrm>
            <a:prstGeom prst="rect">
              <a:avLst/>
            </a:prstGeom>
          </p:spPr>
          <p:txBody>
            <a:bodyPr lIns="0" tIns="0" rIns="0" bIns="0" rtlCol="0" anchor="t">
              <a:spAutoFit/>
            </a:bodyPr>
            <a:lstStyle/>
            <a:p>
              <a:pPr algn="ctr">
                <a:lnSpc>
                  <a:spcPts val="3499"/>
                </a:lnSpc>
                <a:spcBef>
                  <a:spcPct val="0"/>
                </a:spcBef>
              </a:pPr>
              <a:r>
                <a:rPr lang="en-US" sz="2499">
                  <a:solidFill>
                    <a:srgbClr val="0C4696"/>
                  </a:solidFill>
                  <a:latin typeface="Montserrat 1"/>
                </a:rPr>
                <a:t>Practice Mindfulness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11431" y="0"/>
            <a:ext cx="21899431" cy="9943616"/>
            <a:chOff x="0" y="0"/>
            <a:chExt cx="29199242" cy="13258154"/>
          </a:xfrm>
        </p:grpSpPr>
        <p:grpSp>
          <p:nvGrpSpPr>
            <p:cNvPr id="3" name="Group 3"/>
            <p:cNvGrpSpPr/>
            <p:nvPr/>
          </p:nvGrpSpPr>
          <p:grpSpPr>
            <a:xfrm>
              <a:off x="4815242" y="0"/>
              <a:ext cx="24384000" cy="2482938"/>
              <a:chOff x="0" y="0"/>
              <a:chExt cx="3390970" cy="345291"/>
            </a:xfrm>
          </p:grpSpPr>
          <p:sp>
            <p:nvSpPr>
              <p:cNvPr id="4" name="Freeform 4"/>
              <p:cNvSpPr/>
              <p:nvPr/>
            </p:nvSpPr>
            <p:spPr>
              <a:xfrm>
                <a:off x="0" y="0"/>
                <a:ext cx="3390970" cy="345291"/>
              </a:xfrm>
              <a:custGeom>
                <a:avLst/>
                <a:gdLst/>
                <a:ahLst/>
                <a:cxnLst/>
                <a:rect l="l" t="t" r="r" b="b"/>
                <a:pathLst>
                  <a:path w="3390970" h="345291">
                    <a:moveTo>
                      <a:pt x="0" y="0"/>
                    </a:moveTo>
                    <a:lnTo>
                      <a:pt x="3390970" y="0"/>
                    </a:lnTo>
                    <a:lnTo>
                      <a:pt x="3390970" y="345291"/>
                    </a:lnTo>
                    <a:lnTo>
                      <a:pt x="0" y="345291"/>
                    </a:lnTo>
                    <a:close/>
                  </a:path>
                </a:pathLst>
              </a:custGeom>
              <a:gradFill rotWithShape="1">
                <a:gsLst>
                  <a:gs pos="0">
                    <a:srgbClr val="F9C026">
                      <a:alpha val="100000"/>
                    </a:srgbClr>
                  </a:gs>
                  <a:gs pos="100000">
                    <a:srgbClr val="F06E23">
                      <a:alpha val="100000"/>
                    </a:srgbClr>
                  </a:gs>
                </a:gsLst>
                <a:lin ang="0"/>
              </a:gradFill>
            </p:spPr>
            <p:txBody>
              <a:bodyPr/>
              <a:lstStyle/>
              <a:p>
                <a:endParaRPr lang="en-US"/>
              </a:p>
            </p:txBody>
          </p:sp>
          <p:sp>
            <p:nvSpPr>
              <p:cNvPr id="5" name="TextBox 5"/>
              <p:cNvSpPr txBox="1"/>
              <p:nvPr/>
            </p:nvSpPr>
            <p:spPr>
              <a:xfrm>
                <a:off x="0" y="-38100"/>
                <a:ext cx="3390970" cy="383391"/>
              </a:xfrm>
              <a:prstGeom prst="rect">
                <a:avLst/>
              </a:prstGeom>
            </p:spPr>
            <p:txBody>
              <a:bodyPr lIns="95502" tIns="95502" rIns="95502" bIns="95502" rtlCol="0" anchor="ctr"/>
              <a:lstStyle/>
              <a:p>
                <a:pPr algn="ctr">
                  <a:lnSpc>
                    <a:spcPts val="2100"/>
                  </a:lnSpc>
                </a:pPr>
                <a:endParaRPr/>
              </a:p>
            </p:txBody>
          </p:sp>
        </p:grpSp>
        <p:sp>
          <p:nvSpPr>
            <p:cNvPr id="6" name="Freeform 6"/>
            <p:cNvSpPr/>
            <p:nvPr/>
          </p:nvSpPr>
          <p:spPr>
            <a:xfrm>
              <a:off x="22368591" y="279592"/>
              <a:ext cx="6209292" cy="2203346"/>
            </a:xfrm>
            <a:custGeom>
              <a:avLst/>
              <a:gdLst/>
              <a:ahLst/>
              <a:cxnLst/>
              <a:rect l="l" t="t" r="r" b="b"/>
              <a:pathLst>
                <a:path w="6209292" h="2203346">
                  <a:moveTo>
                    <a:pt x="0" y="0"/>
                  </a:moveTo>
                  <a:lnTo>
                    <a:pt x="6209292" y="0"/>
                  </a:lnTo>
                  <a:lnTo>
                    <a:pt x="6209292" y="2203346"/>
                  </a:lnTo>
                  <a:lnTo>
                    <a:pt x="0" y="2203346"/>
                  </a:lnTo>
                  <a:lnTo>
                    <a:pt x="0" y="0"/>
                  </a:lnTo>
                  <a:close/>
                </a:path>
              </a:pathLst>
            </a:custGeom>
            <a:blipFill>
              <a:blip r:embed="rId3">
                <a:alphaModFix amt="71000"/>
                <a:extLst>
                  <a:ext uri="{96DAC541-7B7A-43D3-8B79-37D633B846F1}">
                    <asvg:svgBlip xmlns:asvg="http://schemas.microsoft.com/office/drawing/2016/SVG/main" r:embed="rId4"/>
                  </a:ext>
                </a:extLst>
              </a:blip>
              <a:stretch>
                <a:fillRect r="-29242"/>
              </a:stretch>
            </a:blipFill>
          </p:spPr>
          <p:txBody>
            <a:bodyPr/>
            <a:lstStyle/>
            <a:p>
              <a:endParaRPr lang="en-US"/>
            </a:p>
          </p:txBody>
        </p:sp>
        <p:sp>
          <p:nvSpPr>
            <p:cNvPr id="7" name="TextBox 7"/>
            <p:cNvSpPr txBox="1"/>
            <p:nvPr/>
          </p:nvSpPr>
          <p:spPr>
            <a:xfrm>
              <a:off x="0" y="535056"/>
              <a:ext cx="19482445" cy="1298527"/>
            </a:xfrm>
            <a:prstGeom prst="rect">
              <a:avLst/>
            </a:prstGeom>
          </p:spPr>
          <p:txBody>
            <a:bodyPr lIns="0" tIns="0" rIns="0" bIns="0" rtlCol="0" anchor="t">
              <a:spAutoFit/>
            </a:bodyPr>
            <a:lstStyle/>
            <a:p>
              <a:pPr algn="ctr">
                <a:lnSpc>
                  <a:spcPts val="8290"/>
                </a:lnSpc>
              </a:pPr>
              <a:r>
                <a:rPr lang="en-US" sz="5921">
                  <a:solidFill>
                    <a:srgbClr val="FFFFFF"/>
                  </a:solidFill>
                  <a:latin typeface="Montserrat 3 Bold"/>
                </a:rPr>
                <a:t>FROM DAY ONE</a:t>
              </a:r>
            </a:p>
          </p:txBody>
        </p:sp>
        <p:sp>
          <p:nvSpPr>
            <p:cNvPr id="8" name="Freeform 8"/>
            <p:cNvSpPr/>
            <p:nvPr/>
          </p:nvSpPr>
          <p:spPr>
            <a:xfrm>
              <a:off x="26762865" y="12186807"/>
              <a:ext cx="1896191" cy="1071348"/>
            </a:xfrm>
            <a:custGeom>
              <a:avLst/>
              <a:gdLst/>
              <a:ahLst/>
              <a:cxnLst/>
              <a:rect l="l" t="t" r="r" b="b"/>
              <a:pathLst>
                <a:path w="1896191" h="1071348">
                  <a:moveTo>
                    <a:pt x="0" y="0"/>
                  </a:moveTo>
                  <a:lnTo>
                    <a:pt x="1896191" y="0"/>
                  </a:lnTo>
                  <a:lnTo>
                    <a:pt x="1896191" y="1071347"/>
                  </a:lnTo>
                  <a:lnTo>
                    <a:pt x="0" y="1071347"/>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5345737" y="12819632"/>
              <a:ext cx="3291704" cy="438522"/>
            </a:xfrm>
            <a:prstGeom prst="rect">
              <a:avLst/>
            </a:prstGeom>
          </p:spPr>
          <p:txBody>
            <a:bodyPr lIns="0" tIns="0" rIns="0" bIns="0" rtlCol="0" anchor="t">
              <a:spAutoFit/>
            </a:bodyPr>
            <a:lstStyle/>
            <a:p>
              <a:pPr algn="ctr">
                <a:lnSpc>
                  <a:spcPts val="2817"/>
                </a:lnSpc>
              </a:pPr>
              <a:r>
                <a:rPr lang="en-US" sz="2012">
                  <a:solidFill>
                    <a:srgbClr val="F06E23"/>
                  </a:solidFill>
                  <a:latin typeface="Montserrat 1"/>
                </a:rPr>
                <a:t>www.naminyc.org</a:t>
              </a:r>
            </a:p>
          </p:txBody>
        </p:sp>
      </p:grpSp>
      <p:sp>
        <p:nvSpPr>
          <p:cNvPr id="10" name="Freeform 10"/>
          <p:cNvSpPr/>
          <p:nvPr/>
        </p:nvSpPr>
        <p:spPr>
          <a:xfrm>
            <a:off x="1028700" y="2287562"/>
            <a:ext cx="8956006" cy="5970671"/>
          </a:xfrm>
          <a:custGeom>
            <a:avLst/>
            <a:gdLst/>
            <a:ahLst/>
            <a:cxnLst/>
            <a:rect l="l" t="t" r="r" b="b"/>
            <a:pathLst>
              <a:path w="8956006" h="5970671">
                <a:moveTo>
                  <a:pt x="0" y="0"/>
                </a:moveTo>
                <a:lnTo>
                  <a:pt x="8956006" y="0"/>
                </a:lnTo>
                <a:lnTo>
                  <a:pt x="8956006" y="5970671"/>
                </a:lnTo>
                <a:lnTo>
                  <a:pt x="0" y="5970671"/>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10556456" y="2220887"/>
            <a:ext cx="6588544" cy="560413"/>
          </a:xfrm>
          <a:prstGeom prst="rect">
            <a:avLst/>
          </a:prstGeom>
        </p:spPr>
        <p:txBody>
          <a:bodyPr wrap="square" lIns="0" tIns="0" rIns="0" bIns="0" rtlCol="0" anchor="t">
            <a:spAutoFit/>
          </a:bodyPr>
          <a:lstStyle/>
          <a:p>
            <a:pPr>
              <a:lnSpc>
                <a:spcPts val="4730"/>
              </a:lnSpc>
              <a:spcBef>
                <a:spcPct val="0"/>
              </a:spcBef>
            </a:pPr>
            <a:r>
              <a:rPr lang="en-US" sz="3379">
                <a:solidFill>
                  <a:srgbClr val="0C4696"/>
                </a:solidFill>
                <a:latin typeface="Montserrat 1"/>
              </a:rPr>
              <a:t>We’re Here to Support You</a:t>
            </a:r>
          </a:p>
        </p:txBody>
      </p:sp>
      <p:sp>
        <p:nvSpPr>
          <p:cNvPr id="12" name="TextBox 12"/>
          <p:cNvSpPr txBox="1"/>
          <p:nvPr/>
        </p:nvSpPr>
        <p:spPr>
          <a:xfrm>
            <a:off x="10286842" y="3027434"/>
            <a:ext cx="7412405" cy="4007636"/>
          </a:xfrm>
          <a:prstGeom prst="rect">
            <a:avLst/>
          </a:prstGeom>
        </p:spPr>
        <p:txBody>
          <a:bodyPr lIns="0" tIns="0" rIns="0" bIns="0" rtlCol="0" anchor="t">
            <a:spAutoFit/>
          </a:bodyPr>
          <a:lstStyle/>
          <a:p>
            <a:pPr marL="547153" lvl="1" indent="-273576">
              <a:lnSpc>
                <a:spcPts val="3548"/>
              </a:lnSpc>
              <a:buFont typeface="Arial"/>
              <a:buChar char="•"/>
            </a:pPr>
            <a:r>
              <a:rPr lang="en-US" sz="2534">
                <a:solidFill>
                  <a:srgbClr val="000000"/>
                </a:solidFill>
                <a:latin typeface="Montserrat 4"/>
              </a:rPr>
              <a:t>Employee Assistance Program</a:t>
            </a:r>
          </a:p>
          <a:p>
            <a:pPr marL="547153" lvl="1" indent="-273576">
              <a:lnSpc>
                <a:spcPts val="3548"/>
              </a:lnSpc>
              <a:buFont typeface="Arial"/>
              <a:buChar char="•"/>
            </a:pPr>
            <a:r>
              <a:rPr lang="en-US" sz="2534">
                <a:solidFill>
                  <a:srgbClr val="000000"/>
                </a:solidFill>
                <a:latin typeface="Montserrat 4"/>
              </a:rPr>
              <a:t>Meditation apps</a:t>
            </a:r>
          </a:p>
          <a:p>
            <a:pPr marL="547153" lvl="1" indent="-273576">
              <a:lnSpc>
                <a:spcPts val="3548"/>
              </a:lnSpc>
              <a:buFont typeface="Arial"/>
              <a:buChar char="•"/>
            </a:pPr>
            <a:r>
              <a:rPr lang="en-US" sz="2534">
                <a:solidFill>
                  <a:srgbClr val="000000"/>
                </a:solidFill>
                <a:latin typeface="Montserrat 4"/>
              </a:rPr>
              <a:t>Additional counseling service apps </a:t>
            </a:r>
          </a:p>
          <a:p>
            <a:pPr marL="547153" lvl="1" indent="-273576">
              <a:lnSpc>
                <a:spcPts val="3548"/>
              </a:lnSpc>
              <a:buFont typeface="Arial"/>
              <a:buChar char="•"/>
            </a:pPr>
            <a:r>
              <a:rPr lang="en-US" sz="2534">
                <a:solidFill>
                  <a:srgbClr val="000000"/>
                </a:solidFill>
                <a:latin typeface="Montserrat 4"/>
              </a:rPr>
              <a:t>Health insurance information related to behavioral health </a:t>
            </a:r>
          </a:p>
          <a:p>
            <a:pPr marL="547153" lvl="1" indent="-273576">
              <a:lnSpc>
                <a:spcPts val="3548"/>
              </a:lnSpc>
              <a:buFont typeface="Arial"/>
              <a:buChar char="•"/>
            </a:pPr>
            <a:r>
              <a:rPr lang="en-US" sz="2534">
                <a:solidFill>
                  <a:srgbClr val="000000"/>
                </a:solidFill>
                <a:latin typeface="Montserrat 4"/>
              </a:rPr>
              <a:t>Employee resource groups </a:t>
            </a:r>
          </a:p>
          <a:p>
            <a:pPr marL="547153" lvl="1" indent="-273576">
              <a:lnSpc>
                <a:spcPts val="3548"/>
              </a:lnSpc>
              <a:buFont typeface="Arial"/>
              <a:buChar char="•"/>
            </a:pPr>
            <a:r>
              <a:rPr lang="en-US" sz="2534">
                <a:solidFill>
                  <a:srgbClr val="000000"/>
                </a:solidFill>
                <a:latin typeface="Montserrat 4"/>
              </a:rPr>
              <a:t>Info on accommodations</a:t>
            </a:r>
          </a:p>
          <a:p>
            <a:pPr marL="547153" lvl="1" indent="-273576">
              <a:lnSpc>
                <a:spcPts val="3548"/>
              </a:lnSpc>
              <a:buFont typeface="Arial"/>
              <a:buChar char="•"/>
            </a:pPr>
            <a:r>
              <a:rPr lang="en-US" sz="2534">
                <a:solidFill>
                  <a:srgbClr val="000000"/>
                </a:solidFill>
                <a:latin typeface="Montserrat 4"/>
              </a:rPr>
              <a:t>Buddy/mentoring programs </a:t>
            </a:r>
          </a:p>
          <a:p>
            <a:pPr marL="547153" lvl="1" indent="-273576">
              <a:lnSpc>
                <a:spcPts val="3548"/>
              </a:lnSpc>
              <a:buFont typeface="Arial"/>
              <a:buChar char="•"/>
            </a:pPr>
            <a:r>
              <a:rPr lang="en-US" sz="2534">
                <a:solidFill>
                  <a:srgbClr val="000000"/>
                </a:solidFill>
                <a:latin typeface="Montserrat 4"/>
              </a:rPr>
              <a:t>Caregiver resources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11431" y="0"/>
            <a:ext cx="21899431" cy="9943616"/>
            <a:chOff x="0" y="0"/>
            <a:chExt cx="29199242" cy="13258154"/>
          </a:xfrm>
        </p:grpSpPr>
        <p:grpSp>
          <p:nvGrpSpPr>
            <p:cNvPr id="3" name="Group 3"/>
            <p:cNvGrpSpPr/>
            <p:nvPr/>
          </p:nvGrpSpPr>
          <p:grpSpPr>
            <a:xfrm>
              <a:off x="4815242" y="0"/>
              <a:ext cx="24384000" cy="2482938"/>
              <a:chOff x="0" y="0"/>
              <a:chExt cx="3390970" cy="345291"/>
            </a:xfrm>
          </p:grpSpPr>
          <p:sp>
            <p:nvSpPr>
              <p:cNvPr id="4" name="Freeform 4"/>
              <p:cNvSpPr/>
              <p:nvPr/>
            </p:nvSpPr>
            <p:spPr>
              <a:xfrm>
                <a:off x="0" y="0"/>
                <a:ext cx="3390970" cy="345291"/>
              </a:xfrm>
              <a:custGeom>
                <a:avLst/>
                <a:gdLst/>
                <a:ahLst/>
                <a:cxnLst/>
                <a:rect l="l" t="t" r="r" b="b"/>
                <a:pathLst>
                  <a:path w="3390970" h="345291">
                    <a:moveTo>
                      <a:pt x="0" y="0"/>
                    </a:moveTo>
                    <a:lnTo>
                      <a:pt x="3390970" y="0"/>
                    </a:lnTo>
                    <a:lnTo>
                      <a:pt x="3390970" y="345291"/>
                    </a:lnTo>
                    <a:lnTo>
                      <a:pt x="0" y="345291"/>
                    </a:lnTo>
                    <a:close/>
                  </a:path>
                </a:pathLst>
              </a:custGeom>
              <a:gradFill rotWithShape="1">
                <a:gsLst>
                  <a:gs pos="0">
                    <a:srgbClr val="F9C026">
                      <a:alpha val="100000"/>
                    </a:srgbClr>
                  </a:gs>
                  <a:gs pos="100000">
                    <a:srgbClr val="F06E23">
                      <a:alpha val="100000"/>
                    </a:srgbClr>
                  </a:gs>
                </a:gsLst>
                <a:lin ang="0"/>
              </a:gradFill>
            </p:spPr>
            <p:txBody>
              <a:bodyPr/>
              <a:lstStyle/>
              <a:p>
                <a:endParaRPr lang="en-US"/>
              </a:p>
            </p:txBody>
          </p:sp>
          <p:sp>
            <p:nvSpPr>
              <p:cNvPr id="5" name="TextBox 5"/>
              <p:cNvSpPr txBox="1"/>
              <p:nvPr/>
            </p:nvSpPr>
            <p:spPr>
              <a:xfrm>
                <a:off x="0" y="-38100"/>
                <a:ext cx="3390970" cy="383391"/>
              </a:xfrm>
              <a:prstGeom prst="rect">
                <a:avLst/>
              </a:prstGeom>
            </p:spPr>
            <p:txBody>
              <a:bodyPr lIns="95502" tIns="95502" rIns="95502" bIns="95502" rtlCol="0" anchor="ctr"/>
              <a:lstStyle/>
              <a:p>
                <a:pPr algn="ctr">
                  <a:lnSpc>
                    <a:spcPts val="2100"/>
                  </a:lnSpc>
                </a:pPr>
                <a:endParaRPr/>
              </a:p>
            </p:txBody>
          </p:sp>
        </p:grpSp>
        <p:sp>
          <p:nvSpPr>
            <p:cNvPr id="6" name="Freeform 6"/>
            <p:cNvSpPr/>
            <p:nvPr/>
          </p:nvSpPr>
          <p:spPr>
            <a:xfrm>
              <a:off x="22368591" y="279592"/>
              <a:ext cx="6209292" cy="2203346"/>
            </a:xfrm>
            <a:custGeom>
              <a:avLst/>
              <a:gdLst/>
              <a:ahLst/>
              <a:cxnLst/>
              <a:rect l="l" t="t" r="r" b="b"/>
              <a:pathLst>
                <a:path w="6209292" h="2203346">
                  <a:moveTo>
                    <a:pt x="0" y="0"/>
                  </a:moveTo>
                  <a:lnTo>
                    <a:pt x="6209292" y="0"/>
                  </a:lnTo>
                  <a:lnTo>
                    <a:pt x="6209292" y="2203346"/>
                  </a:lnTo>
                  <a:lnTo>
                    <a:pt x="0" y="2203346"/>
                  </a:lnTo>
                  <a:lnTo>
                    <a:pt x="0" y="0"/>
                  </a:lnTo>
                  <a:close/>
                </a:path>
              </a:pathLst>
            </a:custGeom>
            <a:blipFill>
              <a:blip r:embed="rId3">
                <a:alphaModFix amt="71000"/>
                <a:extLst>
                  <a:ext uri="{96DAC541-7B7A-43D3-8B79-37D633B846F1}">
                    <asvg:svgBlip xmlns:asvg="http://schemas.microsoft.com/office/drawing/2016/SVG/main" r:embed="rId4"/>
                  </a:ext>
                </a:extLst>
              </a:blip>
              <a:stretch>
                <a:fillRect r="-29242"/>
              </a:stretch>
            </a:blipFill>
          </p:spPr>
          <p:txBody>
            <a:bodyPr/>
            <a:lstStyle/>
            <a:p>
              <a:endParaRPr lang="en-US"/>
            </a:p>
          </p:txBody>
        </p:sp>
        <p:sp>
          <p:nvSpPr>
            <p:cNvPr id="7" name="TextBox 7"/>
            <p:cNvSpPr txBox="1"/>
            <p:nvPr/>
          </p:nvSpPr>
          <p:spPr>
            <a:xfrm>
              <a:off x="0" y="535056"/>
              <a:ext cx="19482445" cy="1298527"/>
            </a:xfrm>
            <a:prstGeom prst="rect">
              <a:avLst/>
            </a:prstGeom>
          </p:spPr>
          <p:txBody>
            <a:bodyPr lIns="0" tIns="0" rIns="0" bIns="0" rtlCol="0" anchor="t">
              <a:spAutoFit/>
            </a:bodyPr>
            <a:lstStyle/>
            <a:p>
              <a:pPr algn="ctr">
                <a:lnSpc>
                  <a:spcPts val="8290"/>
                </a:lnSpc>
              </a:pPr>
              <a:r>
                <a:rPr lang="en-US" sz="5921">
                  <a:solidFill>
                    <a:srgbClr val="FFFFFF"/>
                  </a:solidFill>
                  <a:latin typeface="Montserrat 3 Bold"/>
                </a:rPr>
                <a:t>FROM DAY ONE</a:t>
              </a:r>
            </a:p>
          </p:txBody>
        </p:sp>
        <p:sp>
          <p:nvSpPr>
            <p:cNvPr id="8" name="Freeform 8"/>
            <p:cNvSpPr/>
            <p:nvPr/>
          </p:nvSpPr>
          <p:spPr>
            <a:xfrm>
              <a:off x="26762865" y="12186807"/>
              <a:ext cx="1896191" cy="1071348"/>
            </a:xfrm>
            <a:custGeom>
              <a:avLst/>
              <a:gdLst/>
              <a:ahLst/>
              <a:cxnLst/>
              <a:rect l="l" t="t" r="r" b="b"/>
              <a:pathLst>
                <a:path w="1896191" h="1071348">
                  <a:moveTo>
                    <a:pt x="0" y="0"/>
                  </a:moveTo>
                  <a:lnTo>
                    <a:pt x="1896191" y="0"/>
                  </a:lnTo>
                  <a:lnTo>
                    <a:pt x="1896191" y="1071347"/>
                  </a:lnTo>
                  <a:lnTo>
                    <a:pt x="0" y="1071347"/>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5345737" y="12819632"/>
              <a:ext cx="3291704" cy="438522"/>
            </a:xfrm>
            <a:prstGeom prst="rect">
              <a:avLst/>
            </a:prstGeom>
          </p:spPr>
          <p:txBody>
            <a:bodyPr lIns="0" tIns="0" rIns="0" bIns="0" rtlCol="0" anchor="t">
              <a:spAutoFit/>
            </a:bodyPr>
            <a:lstStyle/>
            <a:p>
              <a:pPr algn="ctr">
                <a:lnSpc>
                  <a:spcPts val="2817"/>
                </a:lnSpc>
              </a:pPr>
              <a:r>
                <a:rPr lang="en-US" sz="2012">
                  <a:solidFill>
                    <a:srgbClr val="F06E23"/>
                  </a:solidFill>
                  <a:latin typeface="Montserrat 1"/>
                </a:rPr>
                <a:t>www.naminyc.org</a:t>
              </a:r>
            </a:p>
          </p:txBody>
        </p:sp>
      </p:grpSp>
      <p:sp>
        <p:nvSpPr>
          <p:cNvPr id="10" name="TextBox 10"/>
          <p:cNvSpPr txBox="1"/>
          <p:nvPr/>
        </p:nvSpPr>
        <p:spPr>
          <a:xfrm>
            <a:off x="1028700" y="2414983"/>
            <a:ext cx="5067300" cy="559127"/>
          </a:xfrm>
          <a:prstGeom prst="rect">
            <a:avLst/>
          </a:prstGeom>
        </p:spPr>
        <p:txBody>
          <a:bodyPr wrap="square" lIns="0" tIns="0" rIns="0" bIns="0" rtlCol="0" anchor="t">
            <a:spAutoFit/>
          </a:bodyPr>
          <a:lstStyle/>
          <a:p>
            <a:pPr algn="ctr">
              <a:lnSpc>
                <a:spcPts val="4730"/>
              </a:lnSpc>
              <a:spcBef>
                <a:spcPct val="0"/>
              </a:spcBef>
            </a:pPr>
            <a:r>
              <a:rPr lang="en-US" sz="3379">
                <a:solidFill>
                  <a:srgbClr val="0C4696"/>
                </a:solidFill>
                <a:latin typeface="Montserrat 1"/>
              </a:rPr>
              <a:t>Reflection Exercise</a:t>
            </a:r>
          </a:p>
        </p:txBody>
      </p:sp>
      <p:sp>
        <p:nvSpPr>
          <p:cNvPr id="11" name="TextBox 11"/>
          <p:cNvSpPr txBox="1"/>
          <p:nvPr/>
        </p:nvSpPr>
        <p:spPr>
          <a:xfrm>
            <a:off x="1028700" y="3237704"/>
            <a:ext cx="16373176" cy="1773954"/>
          </a:xfrm>
          <a:prstGeom prst="rect">
            <a:avLst/>
          </a:prstGeom>
        </p:spPr>
        <p:txBody>
          <a:bodyPr lIns="0" tIns="0" rIns="0" bIns="0" rtlCol="0" anchor="t">
            <a:spAutoFit/>
          </a:bodyPr>
          <a:lstStyle/>
          <a:p>
            <a:pPr marL="547153" lvl="1" indent="-273576">
              <a:lnSpc>
                <a:spcPts val="3548"/>
              </a:lnSpc>
              <a:buFont typeface="Arial"/>
              <a:buChar char="•"/>
            </a:pPr>
            <a:r>
              <a:rPr lang="en-US" sz="2534">
                <a:solidFill>
                  <a:srgbClr val="000000"/>
                </a:solidFill>
                <a:latin typeface="Montserrat 4"/>
              </a:rPr>
              <a:t>How does it impact you to hear a leader talk about mental health?</a:t>
            </a:r>
          </a:p>
          <a:p>
            <a:pPr marL="547153" lvl="1" indent="-273576">
              <a:lnSpc>
                <a:spcPts val="3548"/>
              </a:lnSpc>
              <a:buFont typeface="Arial"/>
              <a:buChar char="•"/>
            </a:pPr>
            <a:r>
              <a:rPr lang="en-US" sz="2534">
                <a:solidFill>
                  <a:srgbClr val="000000"/>
                </a:solidFill>
                <a:latin typeface="Montserrat 4"/>
              </a:rPr>
              <a:t>Practicing regular self-care can help us during stressful times. What aspects of self-care will you prioritize while starting a new role?</a:t>
            </a:r>
          </a:p>
          <a:p>
            <a:pPr marL="547153" lvl="1" indent="-273576">
              <a:lnSpc>
                <a:spcPts val="3548"/>
              </a:lnSpc>
              <a:buFont typeface="Arial"/>
              <a:buChar char="•"/>
            </a:pPr>
            <a:r>
              <a:rPr lang="en-US" sz="2534">
                <a:solidFill>
                  <a:srgbClr val="000000"/>
                </a:solidFill>
                <a:latin typeface="Montserrat 4"/>
              </a:rPr>
              <a:t>What's one workplace wellness resource that you're now interested in checking out?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11431" y="0"/>
            <a:ext cx="21899431" cy="9943616"/>
            <a:chOff x="0" y="0"/>
            <a:chExt cx="29199242" cy="13258154"/>
          </a:xfrm>
        </p:grpSpPr>
        <p:grpSp>
          <p:nvGrpSpPr>
            <p:cNvPr id="3" name="Group 3"/>
            <p:cNvGrpSpPr/>
            <p:nvPr/>
          </p:nvGrpSpPr>
          <p:grpSpPr>
            <a:xfrm>
              <a:off x="4815242" y="0"/>
              <a:ext cx="24384000" cy="2482938"/>
              <a:chOff x="0" y="0"/>
              <a:chExt cx="3390970" cy="345291"/>
            </a:xfrm>
          </p:grpSpPr>
          <p:sp>
            <p:nvSpPr>
              <p:cNvPr id="4" name="Freeform 4"/>
              <p:cNvSpPr/>
              <p:nvPr/>
            </p:nvSpPr>
            <p:spPr>
              <a:xfrm>
                <a:off x="0" y="0"/>
                <a:ext cx="3390970" cy="345291"/>
              </a:xfrm>
              <a:custGeom>
                <a:avLst/>
                <a:gdLst/>
                <a:ahLst/>
                <a:cxnLst/>
                <a:rect l="l" t="t" r="r" b="b"/>
                <a:pathLst>
                  <a:path w="3390970" h="345291">
                    <a:moveTo>
                      <a:pt x="0" y="0"/>
                    </a:moveTo>
                    <a:lnTo>
                      <a:pt x="3390970" y="0"/>
                    </a:lnTo>
                    <a:lnTo>
                      <a:pt x="3390970" y="345291"/>
                    </a:lnTo>
                    <a:lnTo>
                      <a:pt x="0" y="345291"/>
                    </a:lnTo>
                    <a:close/>
                  </a:path>
                </a:pathLst>
              </a:custGeom>
              <a:gradFill rotWithShape="1">
                <a:gsLst>
                  <a:gs pos="0">
                    <a:srgbClr val="F9C026">
                      <a:alpha val="100000"/>
                    </a:srgbClr>
                  </a:gs>
                  <a:gs pos="100000">
                    <a:srgbClr val="F06E23">
                      <a:alpha val="100000"/>
                    </a:srgbClr>
                  </a:gs>
                </a:gsLst>
                <a:lin ang="0"/>
              </a:gradFill>
            </p:spPr>
            <p:txBody>
              <a:bodyPr/>
              <a:lstStyle/>
              <a:p>
                <a:endParaRPr lang="en-US"/>
              </a:p>
            </p:txBody>
          </p:sp>
          <p:sp>
            <p:nvSpPr>
              <p:cNvPr id="5" name="TextBox 5"/>
              <p:cNvSpPr txBox="1"/>
              <p:nvPr/>
            </p:nvSpPr>
            <p:spPr>
              <a:xfrm>
                <a:off x="0" y="-38100"/>
                <a:ext cx="3390970" cy="383391"/>
              </a:xfrm>
              <a:prstGeom prst="rect">
                <a:avLst/>
              </a:prstGeom>
            </p:spPr>
            <p:txBody>
              <a:bodyPr lIns="95502" tIns="95502" rIns="95502" bIns="95502" rtlCol="0" anchor="ctr"/>
              <a:lstStyle/>
              <a:p>
                <a:pPr algn="ctr">
                  <a:lnSpc>
                    <a:spcPts val="2100"/>
                  </a:lnSpc>
                </a:pPr>
                <a:endParaRPr/>
              </a:p>
            </p:txBody>
          </p:sp>
        </p:grpSp>
        <p:sp>
          <p:nvSpPr>
            <p:cNvPr id="6" name="Freeform 6"/>
            <p:cNvSpPr/>
            <p:nvPr/>
          </p:nvSpPr>
          <p:spPr>
            <a:xfrm>
              <a:off x="22368591" y="279592"/>
              <a:ext cx="6209292" cy="2203346"/>
            </a:xfrm>
            <a:custGeom>
              <a:avLst/>
              <a:gdLst/>
              <a:ahLst/>
              <a:cxnLst/>
              <a:rect l="l" t="t" r="r" b="b"/>
              <a:pathLst>
                <a:path w="6209292" h="2203346">
                  <a:moveTo>
                    <a:pt x="0" y="0"/>
                  </a:moveTo>
                  <a:lnTo>
                    <a:pt x="6209292" y="0"/>
                  </a:lnTo>
                  <a:lnTo>
                    <a:pt x="6209292" y="2203346"/>
                  </a:lnTo>
                  <a:lnTo>
                    <a:pt x="0" y="2203346"/>
                  </a:lnTo>
                  <a:lnTo>
                    <a:pt x="0" y="0"/>
                  </a:lnTo>
                  <a:close/>
                </a:path>
              </a:pathLst>
            </a:custGeom>
            <a:blipFill>
              <a:blip r:embed="rId3">
                <a:alphaModFix amt="71000"/>
                <a:extLst>
                  <a:ext uri="{96DAC541-7B7A-43D3-8B79-37D633B846F1}">
                    <asvg:svgBlip xmlns:asvg="http://schemas.microsoft.com/office/drawing/2016/SVG/main" r:embed="rId4"/>
                  </a:ext>
                </a:extLst>
              </a:blip>
              <a:stretch>
                <a:fillRect r="-29242"/>
              </a:stretch>
            </a:blipFill>
          </p:spPr>
          <p:txBody>
            <a:bodyPr/>
            <a:lstStyle/>
            <a:p>
              <a:endParaRPr lang="en-US"/>
            </a:p>
          </p:txBody>
        </p:sp>
        <p:sp>
          <p:nvSpPr>
            <p:cNvPr id="7" name="TextBox 7"/>
            <p:cNvSpPr txBox="1"/>
            <p:nvPr/>
          </p:nvSpPr>
          <p:spPr>
            <a:xfrm>
              <a:off x="0" y="535056"/>
              <a:ext cx="19482445" cy="1298527"/>
            </a:xfrm>
            <a:prstGeom prst="rect">
              <a:avLst/>
            </a:prstGeom>
          </p:spPr>
          <p:txBody>
            <a:bodyPr lIns="0" tIns="0" rIns="0" bIns="0" rtlCol="0" anchor="t">
              <a:spAutoFit/>
            </a:bodyPr>
            <a:lstStyle/>
            <a:p>
              <a:pPr algn="ctr">
                <a:lnSpc>
                  <a:spcPts val="8290"/>
                </a:lnSpc>
              </a:pPr>
              <a:r>
                <a:rPr lang="en-US" sz="5921">
                  <a:solidFill>
                    <a:srgbClr val="FFFFFF"/>
                  </a:solidFill>
                  <a:latin typeface="Montserrat 3 Bold"/>
                </a:rPr>
                <a:t>FROM DAY ONE</a:t>
              </a:r>
            </a:p>
          </p:txBody>
        </p:sp>
        <p:sp>
          <p:nvSpPr>
            <p:cNvPr id="8" name="Freeform 8"/>
            <p:cNvSpPr/>
            <p:nvPr/>
          </p:nvSpPr>
          <p:spPr>
            <a:xfrm>
              <a:off x="26762865" y="12186807"/>
              <a:ext cx="1896191" cy="1071348"/>
            </a:xfrm>
            <a:custGeom>
              <a:avLst/>
              <a:gdLst/>
              <a:ahLst/>
              <a:cxnLst/>
              <a:rect l="l" t="t" r="r" b="b"/>
              <a:pathLst>
                <a:path w="1896191" h="1071348">
                  <a:moveTo>
                    <a:pt x="0" y="0"/>
                  </a:moveTo>
                  <a:lnTo>
                    <a:pt x="1896191" y="0"/>
                  </a:lnTo>
                  <a:lnTo>
                    <a:pt x="1896191" y="1071347"/>
                  </a:lnTo>
                  <a:lnTo>
                    <a:pt x="0" y="1071347"/>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5345737" y="12819632"/>
              <a:ext cx="3291704" cy="438522"/>
            </a:xfrm>
            <a:prstGeom prst="rect">
              <a:avLst/>
            </a:prstGeom>
          </p:spPr>
          <p:txBody>
            <a:bodyPr lIns="0" tIns="0" rIns="0" bIns="0" rtlCol="0" anchor="t">
              <a:spAutoFit/>
            </a:bodyPr>
            <a:lstStyle/>
            <a:p>
              <a:pPr algn="ctr">
                <a:lnSpc>
                  <a:spcPts val="2817"/>
                </a:lnSpc>
              </a:pPr>
              <a:r>
                <a:rPr lang="en-US" sz="2012">
                  <a:solidFill>
                    <a:srgbClr val="F06E23"/>
                  </a:solidFill>
                  <a:latin typeface="Montserrat 1"/>
                </a:rPr>
                <a:t>www.naminyc.org</a:t>
              </a:r>
            </a:p>
          </p:txBody>
        </p:sp>
      </p:grpSp>
      <p:sp>
        <p:nvSpPr>
          <p:cNvPr id="10" name="Freeform 10"/>
          <p:cNvSpPr/>
          <p:nvPr/>
        </p:nvSpPr>
        <p:spPr>
          <a:xfrm>
            <a:off x="1028700" y="2336086"/>
            <a:ext cx="8956006" cy="5970671"/>
          </a:xfrm>
          <a:custGeom>
            <a:avLst/>
            <a:gdLst/>
            <a:ahLst/>
            <a:cxnLst/>
            <a:rect l="l" t="t" r="r" b="b"/>
            <a:pathLst>
              <a:path w="8956006" h="5970671">
                <a:moveTo>
                  <a:pt x="0" y="0"/>
                </a:moveTo>
                <a:lnTo>
                  <a:pt x="8956006" y="0"/>
                </a:lnTo>
                <a:lnTo>
                  <a:pt x="8956006" y="5970671"/>
                </a:lnTo>
                <a:lnTo>
                  <a:pt x="0" y="5970671"/>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10777000" y="4819700"/>
            <a:ext cx="3015200" cy="559127"/>
          </a:xfrm>
          <a:prstGeom prst="rect">
            <a:avLst/>
          </a:prstGeom>
        </p:spPr>
        <p:txBody>
          <a:bodyPr wrap="square" lIns="0" tIns="0" rIns="0" bIns="0" rtlCol="0" anchor="t">
            <a:spAutoFit/>
          </a:bodyPr>
          <a:lstStyle/>
          <a:p>
            <a:pPr>
              <a:lnSpc>
                <a:spcPts val="4730"/>
              </a:lnSpc>
              <a:spcBef>
                <a:spcPct val="0"/>
              </a:spcBef>
            </a:pPr>
            <a:r>
              <a:rPr lang="en-US" sz="3379">
                <a:solidFill>
                  <a:srgbClr val="0C4696"/>
                </a:solidFill>
                <a:latin typeface="Montserrat 1"/>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11431" y="0"/>
            <a:ext cx="21899431" cy="9943616"/>
            <a:chOff x="0" y="0"/>
            <a:chExt cx="29199242" cy="13258154"/>
          </a:xfrm>
        </p:grpSpPr>
        <p:grpSp>
          <p:nvGrpSpPr>
            <p:cNvPr id="3" name="Group 3"/>
            <p:cNvGrpSpPr/>
            <p:nvPr/>
          </p:nvGrpSpPr>
          <p:grpSpPr>
            <a:xfrm>
              <a:off x="4815242" y="0"/>
              <a:ext cx="24384000" cy="2482938"/>
              <a:chOff x="0" y="0"/>
              <a:chExt cx="3390970" cy="345291"/>
            </a:xfrm>
          </p:grpSpPr>
          <p:sp>
            <p:nvSpPr>
              <p:cNvPr id="4" name="Freeform 4"/>
              <p:cNvSpPr/>
              <p:nvPr/>
            </p:nvSpPr>
            <p:spPr>
              <a:xfrm>
                <a:off x="0" y="0"/>
                <a:ext cx="3390970" cy="345291"/>
              </a:xfrm>
              <a:custGeom>
                <a:avLst/>
                <a:gdLst/>
                <a:ahLst/>
                <a:cxnLst/>
                <a:rect l="l" t="t" r="r" b="b"/>
                <a:pathLst>
                  <a:path w="3390970" h="345291">
                    <a:moveTo>
                      <a:pt x="0" y="0"/>
                    </a:moveTo>
                    <a:lnTo>
                      <a:pt x="3390970" y="0"/>
                    </a:lnTo>
                    <a:lnTo>
                      <a:pt x="3390970" y="345291"/>
                    </a:lnTo>
                    <a:lnTo>
                      <a:pt x="0" y="345291"/>
                    </a:lnTo>
                    <a:close/>
                  </a:path>
                </a:pathLst>
              </a:custGeom>
              <a:gradFill rotWithShape="1">
                <a:gsLst>
                  <a:gs pos="0">
                    <a:srgbClr val="F9C026">
                      <a:alpha val="100000"/>
                    </a:srgbClr>
                  </a:gs>
                  <a:gs pos="100000">
                    <a:srgbClr val="F06E23">
                      <a:alpha val="100000"/>
                    </a:srgbClr>
                  </a:gs>
                </a:gsLst>
                <a:lin ang="0"/>
              </a:gradFill>
            </p:spPr>
            <p:txBody>
              <a:bodyPr/>
              <a:lstStyle/>
              <a:p>
                <a:endParaRPr lang="en-US"/>
              </a:p>
            </p:txBody>
          </p:sp>
          <p:sp>
            <p:nvSpPr>
              <p:cNvPr id="5" name="TextBox 5"/>
              <p:cNvSpPr txBox="1"/>
              <p:nvPr/>
            </p:nvSpPr>
            <p:spPr>
              <a:xfrm>
                <a:off x="0" y="-38100"/>
                <a:ext cx="3390970" cy="383391"/>
              </a:xfrm>
              <a:prstGeom prst="rect">
                <a:avLst/>
              </a:prstGeom>
            </p:spPr>
            <p:txBody>
              <a:bodyPr lIns="95502" tIns="95502" rIns="95502" bIns="95502" rtlCol="0" anchor="ctr"/>
              <a:lstStyle/>
              <a:p>
                <a:pPr algn="ctr">
                  <a:lnSpc>
                    <a:spcPts val="2100"/>
                  </a:lnSpc>
                </a:pPr>
                <a:endParaRPr/>
              </a:p>
            </p:txBody>
          </p:sp>
        </p:grpSp>
        <p:sp>
          <p:nvSpPr>
            <p:cNvPr id="6" name="Freeform 6"/>
            <p:cNvSpPr/>
            <p:nvPr/>
          </p:nvSpPr>
          <p:spPr>
            <a:xfrm>
              <a:off x="22368591" y="279592"/>
              <a:ext cx="6209292" cy="2203346"/>
            </a:xfrm>
            <a:custGeom>
              <a:avLst/>
              <a:gdLst/>
              <a:ahLst/>
              <a:cxnLst/>
              <a:rect l="l" t="t" r="r" b="b"/>
              <a:pathLst>
                <a:path w="6209292" h="2203346">
                  <a:moveTo>
                    <a:pt x="0" y="0"/>
                  </a:moveTo>
                  <a:lnTo>
                    <a:pt x="6209292" y="0"/>
                  </a:lnTo>
                  <a:lnTo>
                    <a:pt x="6209292" y="2203346"/>
                  </a:lnTo>
                  <a:lnTo>
                    <a:pt x="0" y="2203346"/>
                  </a:lnTo>
                  <a:lnTo>
                    <a:pt x="0" y="0"/>
                  </a:lnTo>
                  <a:close/>
                </a:path>
              </a:pathLst>
            </a:custGeom>
            <a:blipFill>
              <a:blip r:embed="rId3">
                <a:alphaModFix amt="71000"/>
                <a:extLst>
                  <a:ext uri="{96DAC541-7B7A-43D3-8B79-37D633B846F1}">
                    <asvg:svgBlip xmlns:asvg="http://schemas.microsoft.com/office/drawing/2016/SVG/main" r:embed="rId4"/>
                  </a:ext>
                </a:extLst>
              </a:blip>
              <a:stretch>
                <a:fillRect r="-29242"/>
              </a:stretch>
            </a:blipFill>
          </p:spPr>
          <p:txBody>
            <a:bodyPr/>
            <a:lstStyle/>
            <a:p>
              <a:endParaRPr lang="en-US"/>
            </a:p>
          </p:txBody>
        </p:sp>
        <p:sp>
          <p:nvSpPr>
            <p:cNvPr id="7" name="TextBox 7"/>
            <p:cNvSpPr txBox="1"/>
            <p:nvPr/>
          </p:nvSpPr>
          <p:spPr>
            <a:xfrm>
              <a:off x="0" y="535056"/>
              <a:ext cx="19482445" cy="1298527"/>
            </a:xfrm>
            <a:prstGeom prst="rect">
              <a:avLst/>
            </a:prstGeom>
          </p:spPr>
          <p:txBody>
            <a:bodyPr lIns="0" tIns="0" rIns="0" bIns="0" rtlCol="0" anchor="t">
              <a:spAutoFit/>
            </a:bodyPr>
            <a:lstStyle/>
            <a:p>
              <a:pPr algn="ctr">
                <a:lnSpc>
                  <a:spcPts val="8290"/>
                </a:lnSpc>
              </a:pPr>
              <a:r>
                <a:rPr lang="en-US" sz="5921">
                  <a:solidFill>
                    <a:srgbClr val="FFFFFF"/>
                  </a:solidFill>
                  <a:latin typeface="Montserrat 3 Bold"/>
                </a:rPr>
                <a:t>FROM DAY ONE</a:t>
              </a:r>
            </a:p>
          </p:txBody>
        </p:sp>
        <p:sp>
          <p:nvSpPr>
            <p:cNvPr id="8" name="Freeform 8"/>
            <p:cNvSpPr/>
            <p:nvPr/>
          </p:nvSpPr>
          <p:spPr>
            <a:xfrm>
              <a:off x="26762865" y="12186807"/>
              <a:ext cx="1896191" cy="1071348"/>
            </a:xfrm>
            <a:custGeom>
              <a:avLst/>
              <a:gdLst/>
              <a:ahLst/>
              <a:cxnLst/>
              <a:rect l="l" t="t" r="r" b="b"/>
              <a:pathLst>
                <a:path w="1896191" h="1071348">
                  <a:moveTo>
                    <a:pt x="0" y="0"/>
                  </a:moveTo>
                  <a:lnTo>
                    <a:pt x="1896191" y="0"/>
                  </a:lnTo>
                  <a:lnTo>
                    <a:pt x="1896191" y="1071347"/>
                  </a:lnTo>
                  <a:lnTo>
                    <a:pt x="0" y="1071347"/>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5345737" y="12819632"/>
              <a:ext cx="3291704" cy="438522"/>
            </a:xfrm>
            <a:prstGeom prst="rect">
              <a:avLst/>
            </a:prstGeom>
          </p:spPr>
          <p:txBody>
            <a:bodyPr lIns="0" tIns="0" rIns="0" bIns="0" rtlCol="0" anchor="t">
              <a:spAutoFit/>
            </a:bodyPr>
            <a:lstStyle/>
            <a:p>
              <a:pPr algn="ctr">
                <a:lnSpc>
                  <a:spcPts val="2817"/>
                </a:lnSpc>
              </a:pPr>
              <a:r>
                <a:rPr lang="en-US" sz="2012">
                  <a:solidFill>
                    <a:srgbClr val="F06E23"/>
                  </a:solidFill>
                  <a:latin typeface="Montserrat 1"/>
                </a:rPr>
                <a:t>www.naminyc.org</a:t>
              </a:r>
            </a:p>
          </p:txBody>
        </p:sp>
      </p:grpSp>
      <p:sp>
        <p:nvSpPr>
          <p:cNvPr id="10" name="Freeform 10"/>
          <p:cNvSpPr/>
          <p:nvPr/>
        </p:nvSpPr>
        <p:spPr>
          <a:xfrm>
            <a:off x="1028700" y="2303737"/>
            <a:ext cx="8956006" cy="5970671"/>
          </a:xfrm>
          <a:custGeom>
            <a:avLst/>
            <a:gdLst/>
            <a:ahLst/>
            <a:cxnLst/>
            <a:rect l="l" t="t" r="r" b="b"/>
            <a:pathLst>
              <a:path w="8956006" h="5970671">
                <a:moveTo>
                  <a:pt x="0" y="0"/>
                </a:moveTo>
                <a:lnTo>
                  <a:pt x="8956006" y="0"/>
                </a:lnTo>
                <a:lnTo>
                  <a:pt x="8956006" y="5970671"/>
                </a:lnTo>
                <a:lnTo>
                  <a:pt x="0" y="5970671"/>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10398702" y="2237062"/>
            <a:ext cx="7484158" cy="559127"/>
          </a:xfrm>
          <a:prstGeom prst="rect">
            <a:avLst/>
          </a:prstGeom>
        </p:spPr>
        <p:txBody>
          <a:bodyPr wrap="square" lIns="0" tIns="0" rIns="0" bIns="0" rtlCol="0" anchor="t">
            <a:spAutoFit/>
          </a:bodyPr>
          <a:lstStyle/>
          <a:p>
            <a:pPr algn="ctr">
              <a:lnSpc>
                <a:spcPts val="4730"/>
              </a:lnSpc>
              <a:spcBef>
                <a:spcPct val="0"/>
              </a:spcBef>
            </a:pPr>
            <a:r>
              <a:rPr lang="en-US" sz="3379">
                <a:solidFill>
                  <a:srgbClr val="0C4696"/>
                </a:solidFill>
                <a:latin typeface="Montserrat 1"/>
              </a:rPr>
              <a:t>We Value Employee Well-Being</a:t>
            </a:r>
          </a:p>
        </p:txBody>
      </p:sp>
      <p:sp>
        <p:nvSpPr>
          <p:cNvPr id="12" name="TextBox 12"/>
          <p:cNvSpPr txBox="1"/>
          <p:nvPr/>
        </p:nvSpPr>
        <p:spPr>
          <a:xfrm>
            <a:off x="10398702" y="3089393"/>
            <a:ext cx="6573710" cy="425804"/>
          </a:xfrm>
          <a:prstGeom prst="rect">
            <a:avLst/>
          </a:prstGeom>
        </p:spPr>
        <p:txBody>
          <a:bodyPr lIns="0" tIns="0" rIns="0" bIns="0" rtlCol="0" anchor="t">
            <a:spAutoFit/>
          </a:bodyPr>
          <a:lstStyle/>
          <a:p>
            <a:pPr marL="547153" lvl="1" indent="-273576" algn="ctr">
              <a:lnSpc>
                <a:spcPts val="3548"/>
              </a:lnSpc>
              <a:buFont typeface="Arial"/>
              <a:buChar char="•"/>
            </a:pPr>
            <a:r>
              <a:rPr lang="en-US" sz="2534">
                <a:solidFill>
                  <a:srgbClr val="000000"/>
                </a:solidFill>
                <a:latin typeface="Montserrat 4"/>
              </a:rPr>
              <a:t>Add your company’s value statement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3611431" y="0"/>
            <a:ext cx="21899431" cy="9943617"/>
            <a:chOff x="0" y="0"/>
            <a:chExt cx="29199242" cy="13258155"/>
          </a:xfrm>
        </p:grpSpPr>
        <p:grpSp>
          <p:nvGrpSpPr>
            <p:cNvPr id="8" name="Group 8"/>
            <p:cNvGrpSpPr/>
            <p:nvPr/>
          </p:nvGrpSpPr>
          <p:grpSpPr>
            <a:xfrm>
              <a:off x="4815242" y="0"/>
              <a:ext cx="24384000" cy="2482938"/>
              <a:chOff x="0" y="0"/>
              <a:chExt cx="3390970" cy="345291"/>
            </a:xfrm>
          </p:grpSpPr>
          <p:sp>
            <p:nvSpPr>
              <p:cNvPr id="9" name="Freeform 9"/>
              <p:cNvSpPr/>
              <p:nvPr/>
            </p:nvSpPr>
            <p:spPr>
              <a:xfrm>
                <a:off x="0" y="0"/>
                <a:ext cx="3390970" cy="345291"/>
              </a:xfrm>
              <a:custGeom>
                <a:avLst/>
                <a:gdLst/>
                <a:ahLst/>
                <a:cxnLst/>
                <a:rect l="l" t="t" r="r" b="b"/>
                <a:pathLst>
                  <a:path w="3390970" h="345291">
                    <a:moveTo>
                      <a:pt x="0" y="0"/>
                    </a:moveTo>
                    <a:lnTo>
                      <a:pt x="3390970" y="0"/>
                    </a:lnTo>
                    <a:lnTo>
                      <a:pt x="3390970" y="345291"/>
                    </a:lnTo>
                    <a:lnTo>
                      <a:pt x="0" y="345291"/>
                    </a:lnTo>
                    <a:close/>
                  </a:path>
                </a:pathLst>
              </a:custGeom>
              <a:gradFill rotWithShape="1">
                <a:gsLst>
                  <a:gs pos="0">
                    <a:srgbClr val="F9C026">
                      <a:alpha val="100000"/>
                    </a:srgbClr>
                  </a:gs>
                  <a:gs pos="100000">
                    <a:srgbClr val="F06E23">
                      <a:alpha val="100000"/>
                    </a:srgbClr>
                  </a:gs>
                </a:gsLst>
                <a:lin ang="0"/>
              </a:gradFill>
            </p:spPr>
            <p:txBody>
              <a:bodyPr/>
              <a:lstStyle/>
              <a:p>
                <a:endParaRPr lang="en-US"/>
              </a:p>
            </p:txBody>
          </p:sp>
          <p:sp>
            <p:nvSpPr>
              <p:cNvPr id="10" name="TextBox 10"/>
              <p:cNvSpPr txBox="1"/>
              <p:nvPr/>
            </p:nvSpPr>
            <p:spPr>
              <a:xfrm>
                <a:off x="0" y="-38100"/>
                <a:ext cx="3390970" cy="383391"/>
              </a:xfrm>
              <a:prstGeom prst="rect">
                <a:avLst/>
              </a:prstGeom>
            </p:spPr>
            <p:txBody>
              <a:bodyPr lIns="95502" tIns="95502" rIns="95502" bIns="95502" rtlCol="0" anchor="ctr"/>
              <a:lstStyle/>
              <a:p>
                <a:pPr algn="ctr">
                  <a:lnSpc>
                    <a:spcPts val="2100"/>
                  </a:lnSpc>
                </a:pPr>
                <a:endParaRPr/>
              </a:p>
            </p:txBody>
          </p:sp>
        </p:grpSp>
        <p:sp>
          <p:nvSpPr>
            <p:cNvPr id="11" name="Freeform 11"/>
            <p:cNvSpPr/>
            <p:nvPr/>
          </p:nvSpPr>
          <p:spPr>
            <a:xfrm>
              <a:off x="22368591" y="279592"/>
              <a:ext cx="6209292" cy="2203346"/>
            </a:xfrm>
            <a:custGeom>
              <a:avLst/>
              <a:gdLst/>
              <a:ahLst/>
              <a:cxnLst/>
              <a:rect l="l" t="t" r="r" b="b"/>
              <a:pathLst>
                <a:path w="6209292" h="2203346">
                  <a:moveTo>
                    <a:pt x="0" y="0"/>
                  </a:moveTo>
                  <a:lnTo>
                    <a:pt x="6209292" y="0"/>
                  </a:lnTo>
                  <a:lnTo>
                    <a:pt x="6209292" y="2203346"/>
                  </a:lnTo>
                  <a:lnTo>
                    <a:pt x="0" y="2203346"/>
                  </a:lnTo>
                  <a:lnTo>
                    <a:pt x="0" y="0"/>
                  </a:lnTo>
                  <a:close/>
                </a:path>
              </a:pathLst>
            </a:custGeom>
            <a:blipFill>
              <a:blip r:embed="rId3">
                <a:alphaModFix amt="71000"/>
                <a:extLst>
                  <a:ext uri="{96DAC541-7B7A-43D3-8B79-37D633B846F1}">
                    <asvg:svgBlip xmlns:asvg="http://schemas.microsoft.com/office/drawing/2016/SVG/main" r:embed="rId4"/>
                  </a:ext>
                </a:extLst>
              </a:blip>
              <a:stretch>
                <a:fillRect r="-29242"/>
              </a:stretch>
            </a:blipFill>
          </p:spPr>
          <p:txBody>
            <a:bodyPr/>
            <a:lstStyle/>
            <a:p>
              <a:endParaRPr lang="en-US"/>
            </a:p>
          </p:txBody>
        </p:sp>
        <p:sp>
          <p:nvSpPr>
            <p:cNvPr id="12" name="TextBox 12"/>
            <p:cNvSpPr txBox="1"/>
            <p:nvPr/>
          </p:nvSpPr>
          <p:spPr>
            <a:xfrm>
              <a:off x="0" y="535056"/>
              <a:ext cx="19482445" cy="1298527"/>
            </a:xfrm>
            <a:prstGeom prst="rect">
              <a:avLst/>
            </a:prstGeom>
          </p:spPr>
          <p:txBody>
            <a:bodyPr lIns="0" tIns="0" rIns="0" bIns="0" rtlCol="0" anchor="t">
              <a:spAutoFit/>
            </a:bodyPr>
            <a:lstStyle/>
            <a:p>
              <a:pPr algn="ctr">
                <a:lnSpc>
                  <a:spcPts val="8290"/>
                </a:lnSpc>
              </a:pPr>
              <a:r>
                <a:rPr lang="en-US" sz="5921">
                  <a:solidFill>
                    <a:srgbClr val="FFFFFF"/>
                  </a:solidFill>
                  <a:latin typeface="Montserrat 3 Bold"/>
                </a:rPr>
                <a:t>FROM DAY ONE</a:t>
              </a:r>
            </a:p>
          </p:txBody>
        </p:sp>
        <p:sp>
          <p:nvSpPr>
            <p:cNvPr id="13" name="Freeform 13"/>
            <p:cNvSpPr/>
            <p:nvPr/>
          </p:nvSpPr>
          <p:spPr>
            <a:xfrm>
              <a:off x="26762865" y="12186807"/>
              <a:ext cx="1896191" cy="1071348"/>
            </a:xfrm>
            <a:custGeom>
              <a:avLst/>
              <a:gdLst/>
              <a:ahLst/>
              <a:cxnLst/>
              <a:rect l="l" t="t" r="r" b="b"/>
              <a:pathLst>
                <a:path w="1896191" h="1071348">
                  <a:moveTo>
                    <a:pt x="0" y="0"/>
                  </a:moveTo>
                  <a:lnTo>
                    <a:pt x="1896191" y="0"/>
                  </a:lnTo>
                  <a:lnTo>
                    <a:pt x="1896191" y="1071347"/>
                  </a:lnTo>
                  <a:lnTo>
                    <a:pt x="0" y="1071347"/>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5345737" y="12819632"/>
              <a:ext cx="3291704" cy="438522"/>
            </a:xfrm>
            <a:prstGeom prst="rect">
              <a:avLst/>
            </a:prstGeom>
          </p:spPr>
          <p:txBody>
            <a:bodyPr lIns="0" tIns="0" rIns="0" bIns="0" rtlCol="0" anchor="t">
              <a:spAutoFit/>
            </a:bodyPr>
            <a:lstStyle/>
            <a:p>
              <a:pPr algn="ctr">
                <a:lnSpc>
                  <a:spcPts val="2817"/>
                </a:lnSpc>
              </a:pPr>
              <a:r>
                <a:rPr lang="en-US" sz="2012">
                  <a:solidFill>
                    <a:srgbClr val="F06E23"/>
                  </a:solidFill>
                  <a:latin typeface="Montserrat 1"/>
                </a:rPr>
                <a:t>www.naminyc.org</a:t>
              </a:r>
            </a:p>
          </p:txBody>
        </p:sp>
      </p:grpSp>
      <p:sp>
        <p:nvSpPr>
          <p:cNvPr id="15" name="TextBox 15"/>
          <p:cNvSpPr txBox="1"/>
          <p:nvPr/>
        </p:nvSpPr>
        <p:spPr>
          <a:xfrm>
            <a:off x="0" y="2315950"/>
            <a:ext cx="18288000" cy="580922"/>
          </a:xfrm>
          <a:prstGeom prst="rect">
            <a:avLst/>
          </a:prstGeom>
        </p:spPr>
        <p:txBody>
          <a:bodyPr wrap="square" lIns="0" tIns="0" rIns="0" bIns="0" rtlCol="0" anchor="t">
            <a:spAutoFit/>
          </a:bodyPr>
          <a:lstStyle/>
          <a:p>
            <a:pPr algn="ctr">
              <a:lnSpc>
                <a:spcPts val="4730"/>
              </a:lnSpc>
              <a:spcBef>
                <a:spcPct val="0"/>
              </a:spcBef>
            </a:pPr>
            <a:r>
              <a:rPr lang="en-US" sz="3379" dirty="0">
                <a:solidFill>
                  <a:srgbClr val="0C4696"/>
                </a:solidFill>
                <a:latin typeface="Montserrat 1"/>
              </a:rPr>
              <a:t>Mental Health Affects Us All</a:t>
            </a:r>
          </a:p>
        </p:txBody>
      </p:sp>
      <p:grpSp>
        <p:nvGrpSpPr>
          <p:cNvPr id="23" name="Group 22">
            <a:extLst>
              <a:ext uri="{FF2B5EF4-FFF2-40B4-BE49-F238E27FC236}">
                <a16:creationId xmlns:a16="http://schemas.microsoft.com/office/drawing/2014/main" id="{33CD30AF-5FB7-6351-DD72-78CD887DAF4B}"/>
              </a:ext>
            </a:extLst>
          </p:cNvPr>
          <p:cNvGrpSpPr/>
          <p:nvPr/>
        </p:nvGrpSpPr>
        <p:grpSpPr>
          <a:xfrm>
            <a:off x="1135615" y="3151120"/>
            <a:ext cx="16016770" cy="6376577"/>
            <a:chOff x="1578153" y="3151120"/>
            <a:chExt cx="16016770" cy="6376577"/>
          </a:xfrm>
        </p:grpSpPr>
        <p:sp>
          <p:nvSpPr>
            <p:cNvPr id="2" name="Freeform 2"/>
            <p:cNvSpPr/>
            <p:nvPr/>
          </p:nvSpPr>
          <p:spPr>
            <a:xfrm>
              <a:off x="4065564" y="3954619"/>
              <a:ext cx="10775852" cy="4837690"/>
            </a:xfrm>
            <a:custGeom>
              <a:avLst/>
              <a:gdLst/>
              <a:ahLst/>
              <a:cxnLst/>
              <a:rect l="l" t="t" r="r" b="b"/>
              <a:pathLst>
                <a:path w="15690033" h="7367381">
                  <a:moveTo>
                    <a:pt x="0" y="0"/>
                  </a:moveTo>
                  <a:lnTo>
                    <a:pt x="15690033" y="0"/>
                  </a:lnTo>
                  <a:lnTo>
                    <a:pt x="15690033" y="7367381"/>
                  </a:lnTo>
                  <a:lnTo>
                    <a:pt x="0" y="7367381"/>
                  </a:lnTo>
                  <a:lnTo>
                    <a:pt x="0" y="0"/>
                  </a:lnTo>
                  <a:close/>
                </a:path>
              </a:pathLst>
            </a:custGeom>
            <a:blipFill>
              <a:blip r:embed="rId6"/>
              <a:stretch>
                <a:fillRect l="-22580" t="-52015" r="-23023" b="-30429"/>
              </a:stretch>
            </a:blipFill>
          </p:spPr>
          <p:txBody>
            <a:bodyPr/>
            <a:lstStyle/>
            <a:p>
              <a:endParaRPr lang="en-US"/>
            </a:p>
          </p:txBody>
        </p:sp>
        <p:sp>
          <p:nvSpPr>
            <p:cNvPr id="3" name="Freeform 3"/>
            <p:cNvSpPr/>
            <p:nvPr/>
          </p:nvSpPr>
          <p:spPr>
            <a:xfrm>
              <a:off x="11164095" y="3151120"/>
              <a:ext cx="2301475" cy="2722783"/>
            </a:xfrm>
            <a:custGeom>
              <a:avLst/>
              <a:gdLst/>
              <a:ahLst/>
              <a:cxnLst/>
              <a:rect l="l" t="t" r="r" b="b"/>
              <a:pathLst>
                <a:path w="2301475" h="2722783">
                  <a:moveTo>
                    <a:pt x="0" y="0"/>
                  </a:moveTo>
                  <a:lnTo>
                    <a:pt x="2301476" y="0"/>
                  </a:lnTo>
                  <a:lnTo>
                    <a:pt x="2301476" y="2722783"/>
                  </a:lnTo>
                  <a:lnTo>
                    <a:pt x="0" y="2722783"/>
                  </a:lnTo>
                  <a:lnTo>
                    <a:pt x="0" y="0"/>
                  </a:lnTo>
                  <a:close/>
                </a:path>
              </a:pathLst>
            </a:custGeom>
            <a:blipFill>
              <a:blip r:embed="rId7"/>
              <a:stretch>
                <a:fillRect/>
              </a:stretch>
            </a:blipFill>
          </p:spPr>
          <p:txBody>
            <a:bodyPr/>
            <a:lstStyle/>
            <a:p>
              <a:endParaRPr lang="en-US"/>
            </a:p>
          </p:txBody>
        </p:sp>
        <p:sp>
          <p:nvSpPr>
            <p:cNvPr id="4" name="Freeform 4"/>
            <p:cNvSpPr/>
            <p:nvPr/>
          </p:nvSpPr>
          <p:spPr>
            <a:xfrm>
              <a:off x="4979174" y="6332381"/>
              <a:ext cx="2502071" cy="2925919"/>
            </a:xfrm>
            <a:custGeom>
              <a:avLst/>
              <a:gdLst/>
              <a:ahLst/>
              <a:cxnLst/>
              <a:rect l="l" t="t" r="r" b="b"/>
              <a:pathLst>
                <a:path w="2502071" h="2925919">
                  <a:moveTo>
                    <a:pt x="0" y="0"/>
                  </a:moveTo>
                  <a:lnTo>
                    <a:pt x="2502071" y="0"/>
                  </a:lnTo>
                  <a:lnTo>
                    <a:pt x="2502071" y="2925919"/>
                  </a:lnTo>
                  <a:lnTo>
                    <a:pt x="0" y="2925919"/>
                  </a:lnTo>
                  <a:lnTo>
                    <a:pt x="0" y="0"/>
                  </a:lnTo>
                  <a:close/>
                </a:path>
              </a:pathLst>
            </a:custGeom>
            <a:blipFill>
              <a:blip r:embed="rId8"/>
              <a:stretch>
                <a:fillRect/>
              </a:stretch>
            </a:blipFill>
          </p:spPr>
          <p:txBody>
            <a:bodyPr/>
            <a:lstStyle/>
            <a:p>
              <a:endParaRPr lang="en-US"/>
            </a:p>
          </p:txBody>
        </p:sp>
        <p:sp>
          <p:nvSpPr>
            <p:cNvPr id="5" name="Freeform 5"/>
            <p:cNvSpPr/>
            <p:nvPr/>
          </p:nvSpPr>
          <p:spPr>
            <a:xfrm>
              <a:off x="11357869" y="6771095"/>
              <a:ext cx="2107702" cy="2487205"/>
            </a:xfrm>
            <a:custGeom>
              <a:avLst/>
              <a:gdLst/>
              <a:ahLst/>
              <a:cxnLst/>
              <a:rect l="l" t="t" r="r" b="b"/>
              <a:pathLst>
                <a:path w="2107702" h="2487205">
                  <a:moveTo>
                    <a:pt x="0" y="0"/>
                  </a:moveTo>
                  <a:lnTo>
                    <a:pt x="2107702" y="0"/>
                  </a:lnTo>
                  <a:lnTo>
                    <a:pt x="2107702" y="2487205"/>
                  </a:lnTo>
                  <a:lnTo>
                    <a:pt x="0" y="2487205"/>
                  </a:lnTo>
                  <a:lnTo>
                    <a:pt x="0" y="0"/>
                  </a:lnTo>
                  <a:close/>
                </a:path>
              </a:pathLst>
            </a:custGeom>
            <a:blipFill>
              <a:blip r:embed="rId9"/>
              <a:stretch>
                <a:fillRect/>
              </a:stretch>
            </a:blipFill>
          </p:spPr>
          <p:txBody>
            <a:bodyPr/>
            <a:lstStyle/>
            <a:p>
              <a:endParaRPr lang="en-US"/>
            </a:p>
          </p:txBody>
        </p:sp>
        <p:sp>
          <p:nvSpPr>
            <p:cNvPr id="6" name="Freeform 6"/>
            <p:cNvSpPr/>
            <p:nvPr/>
          </p:nvSpPr>
          <p:spPr>
            <a:xfrm>
              <a:off x="4773226" y="3283937"/>
              <a:ext cx="2767494" cy="2935221"/>
            </a:xfrm>
            <a:custGeom>
              <a:avLst/>
              <a:gdLst/>
              <a:ahLst/>
              <a:cxnLst/>
              <a:rect l="l" t="t" r="r" b="b"/>
              <a:pathLst>
                <a:path w="2767494" h="2935221">
                  <a:moveTo>
                    <a:pt x="0" y="0"/>
                  </a:moveTo>
                  <a:lnTo>
                    <a:pt x="2767494" y="0"/>
                  </a:lnTo>
                  <a:lnTo>
                    <a:pt x="2767494" y="2935221"/>
                  </a:lnTo>
                  <a:lnTo>
                    <a:pt x="0" y="2935221"/>
                  </a:lnTo>
                  <a:lnTo>
                    <a:pt x="0" y="0"/>
                  </a:lnTo>
                  <a:close/>
                </a:path>
              </a:pathLst>
            </a:custGeom>
            <a:blipFill>
              <a:blip r:embed="rId10"/>
              <a:stretch>
                <a:fillRect/>
              </a:stretch>
            </a:blipFill>
          </p:spPr>
          <p:txBody>
            <a:bodyPr/>
            <a:lstStyle/>
            <a:p>
              <a:endParaRPr lang="en-US"/>
            </a:p>
          </p:txBody>
        </p:sp>
        <p:sp>
          <p:nvSpPr>
            <p:cNvPr id="19" name="TextBox 18">
              <a:extLst>
                <a:ext uri="{FF2B5EF4-FFF2-40B4-BE49-F238E27FC236}">
                  <a16:creationId xmlns:a16="http://schemas.microsoft.com/office/drawing/2014/main" id="{A96CE02F-4A5D-0BE9-060D-0D9B4E573670}"/>
                </a:ext>
              </a:extLst>
            </p:cNvPr>
            <p:cNvSpPr txBox="1"/>
            <p:nvPr/>
          </p:nvSpPr>
          <p:spPr>
            <a:xfrm>
              <a:off x="7476881" y="3176542"/>
              <a:ext cx="400929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Montserrat" panose="00000500000000000000" pitchFamily="2" charset="0"/>
                </a:rPr>
                <a:t>Optimal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effectLst/>
                  <a:uLnTx/>
                  <a:uFillTx/>
                  <a:latin typeface="Montserrat" panose="00000500000000000000" pitchFamily="2" charset="0"/>
                </a:rPr>
                <a:t>mental health</a:t>
              </a:r>
            </a:p>
          </p:txBody>
        </p:sp>
        <p:sp>
          <p:nvSpPr>
            <p:cNvPr id="20" name="TextBox 19">
              <a:extLst>
                <a:ext uri="{FF2B5EF4-FFF2-40B4-BE49-F238E27FC236}">
                  <a16:creationId xmlns:a16="http://schemas.microsoft.com/office/drawing/2014/main" id="{7E5E852D-B630-DD4A-5648-1C3DC1BB5E1B}"/>
                </a:ext>
              </a:extLst>
            </p:cNvPr>
            <p:cNvSpPr txBox="1"/>
            <p:nvPr/>
          </p:nvSpPr>
          <p:spPr>
            <a:xfrm>
              <a:off x="14827429" y="5946401"/>
              <a:ext cx="27674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effectLst/>
                  <a:uLnTx/>
                  <a:uFillTx/>
                  <a:latin typeface="Montserrat" panose="00000500000000000000" pitchFamily="2" charset="0"/>
                </a:rPr>
                <a:t>No symptoms </a:t>
              </a:r>
              <a:br>
                <a:rPr kumimoji="0" lang="en-US" sz="2400" i="0" u="none" strike="noStrike" kern="1200" cap="none" spc="0" normalizeH="0" baseline="0" noProof="0" dirty="0">
                  <a:ln>
                    <a:noFill/>
                  </a:ln>
                  <a:effectLst/>
                  <a:uLnTx/>
                  <a:uFillTx/>
                  <a:latin typeface="Montserrat" panose="00000500000000000000" pitchFamily="2" charset="0"/>
                </a:rPr>
              </a:br>
              <a:r>
                <a:rPr kumimoji="0" lang="en-US" sz="2400" i="0" u="none" strike="noStrike" kern="1200" cap="none" spc="0" normalizeH="0" baseline="0" noProof="0" dirty="0">
                  <a:ln>
                    <a:noFill/>
                  </a:ln>
                  <a:effectLst/>
                  <a:uLnTx/>
                  <a:uFillTx/>
                  <a:latin typeface="Montserrat" panose="00000500000000000000" pitchFamily="2" charset="0"/>
                </a:rPr>
                <a:t>of mental illness</a:t>
              </a:r>
            </a:p>
          </p:txBody>
        </p:sp>
        <p:sp>
          <p:nvSpPr>
            <p:cNvPr id="21" name="TextBox 20">
              <a:extLst>
                <a:ext uri="{FF2B5EF4-FFF2-40B4-BE49-F238E27FC236}">
                  <a16:creationId xmlns:a16="http://schemas.microsoft.com/office/drawing/2014/main" id="{AC708EB0-6061-0C06-18DA-2700D7052235}"/>
                </a:ext>
              </a:extLst>
            </p:cNvPr>
            <p:cNvSpPr txBox="1"/>
            <p:nvPr/>
          </p:nvSpPr>
          <p:spPr>
            <a:xfrm>
              <a:off x="1578153" y="6101548"/>
              <a:ext cx="27674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effectLst/>
                  <a:uLnTx/>
                  <a:uFillTx/>
                  <a:latin typeface="Montserrat" panose="00000500000000000000" pitchFamily="2" charset="0"/>
                </a:rPr>
                <a:t>Mental illness</a:t>
              </a:r>
            </a:p>
          </p:txBody>
        </p:sp>
        <p:sp>
          <p:nvSpPr>
            <p:cNvPr id="22" name="TextBox 21">
              <a:extLst>
                <a:ext uri="{FF2B5EF4-FFF2-40B4-BE49-F238E27FC236}">
                  <a16:creationId xmlns:a16="http://schemas.microsoft.com/office/drawing/2014/main" id="{762EED77-80DA-670C-37A4-55AA1D9AC71B}"/>
                </a:ext>
              </a:extLst>
            </p:cNvPr>
            <p:cNvSpPr txBox="1"/>
            <p:nvPr/>
          </p:nvSpPr>
          <p:spPr>
            <a:xfrm>
              <a:off x="8121715" y="8696700"/>
              <a:ext cx="269590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effectLst/>
                  <a:uLnTx/>
                  <a:uFillTx/>
                  <a:latin typeface="Montserrat" panose="00000500000000000000" pitchFamily="2" charset="0"/>
                </a:rPr>
                <a:t>Mental health challenges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11431" y="0"/>
            <a:ext cx="21899431" cy="9943616"/>
            <a:chOff x="0" y="0"/>
            <a:chExt cx="29199242" cy="13258154"/>
          </a:xfrm>
        </p:grpSpPr>
        <p:grpSp>
          <p:nvGrpSpPr>
            <p:cNvPr id="3" name="Group 3"/>
            <p:cNvGrpSpPr/>
            <p:nvPr/>
          </p:nvGrpSpPr>
          <p:grpSpPr>
            <a:xfrm>
              <a:off x="4815242" y="0"/>
              <a:ext cx="24384000" cy="2482938"/>
              <a:chOff x="0" y="0"/>
              <a:chExt cx="3390970" cy="345291"/>
            </a:xfrm>
          </p:grpSpPr>
          <p:sp>
            <p:nvSpPr>
              <p:cNvPr id="4" name="Freeform 4"/>
              <p:cNvSpPr/>
              <p:nvPr/>
            </p:nvSpPr>
            <p:spPr>
              <a:xfrm>
                <a:off x="0" y="0"/>
                <a:ext cx="3390970" cy="345291"/>
              </a:xfrm>
              <a:custGeom>
                <a:avLst/>
                <a:gdLst/>
                <a:ahLst/>
                <a:cxnLst/>
                <a:rect l="l" t="t" r="r" b="b"/>
                <a:pathLst>
                  <a:path w="3390970" h="345291">
                    <a:moveTo>
                      <a:pt x="0" y="0"/>
                    </a:moveTo>
                    <a:lnTo>
                      <a:pt x="3390970" y="0"/>
                    </a:lnTo>
                    <a:lnTo>
                      <a:pt x="3390970" y="345291"/>
                    </a:lnTo>
                    <a:lnTo>
                      <a:pt x="0" y="345291"/>
                    </a:lnTo>
                    <a:close/>
                  </a:path>
                </a:pathLst>
              </a:custGeom>
              <a:gradFill rotWithShape="1">
                <a:gsLst>
                  <a:gs pos="0">
                    <a:srgbClr val="F9C026">
                      <a:alpha val="100000"/>
                    </a:srgbClr>
                  </a:gs>
                  <a:gs pos="100000">
                    <a:srgbClr val="F06E23">
                      <a:alpha val="100000"/>
                    </a:srgbClr>
                  </a:gs>
                </a:gsLst>
                <a:lin ang="0"/>
              </a:gradFill>
            </p:spPr>
            <p:txBody>
              <a:bodyPr/>
              <a:lstStyle/>
              <a:p>
                <a:endParaRPr lang="en-US"/>
              </a:p>
            </p:txBody>
          </p:sp>
          <p:sp>
            <p:nvSpPr>
              <p:cNvPr id="5" name="TextBox 5"/>
              <p:cNvSpPr txBox="1"/>
              <p:nvPr/>
            </p:nvSpPr>
            <p:spPr>
              <a:xfrm>
                <a:off x="0" y="-38100"/>
                <a:ext cx="3390970" cy="383391"/>
              </a:xfrm>
              <a:prstGeom prst="rect">
                <a:avLst/>
              </a:prstGeom>
            </p:spPr>
            <p:txBody>
              <a:bodyPr lIns="95502" tIns="95502" rIns="95502" bIns="95502" rtlCol="0" anchor="ctr"/>
              <a:lstStyle/>
              <a:p>
                <a:pPr algn="ctr">
                  <a:lnSpc>
                    <a:spcPts val="2100"/>
                  </a:lnSpc>
                </a:pPr>
                <a:endParaRPr/>
              </a:p>
            </p:txBody>
          </p:sp>
        </p:grpSp>
        <p:sp>
          <p:nvSpPr>
            <p:cNvPr id="6" name="Freeform 6"/>
            <p:cNvSpPr/>
            <p:nvPr/>
          </p:nvSpPr>
          <p:spPr>
            <a:xfrm>
              <a:off x="22368591" y="279592"/>
              <a:ext cx="6209292" cy="2203346"/>
            </a:xfrm>
            <a:custGeom>
              <a:avLst/>
              <a:gdLst/>
              <a:ahLst/>
              <a:cxnLst/>
              <a:rect l="l" t="t" r="r" b="b"/>
              <a:pathLst>
                <a:path w="6209292" h="2203346">
                  <a:moveTo>
                    <a:pt x="0" y="0"/>
                  </a:moveTo>
                  <a:lnTo>
                    <a:pt x="6209292" y="0"/>
                  </a:lnTo>
                  <a:lnTo>
                    <a:pt x="6209292" y="2203346"/>
                  </a:lnTo>
                  <a:lnTo>
                    <a:pt x="0" y="2203346"/>
                  </a:lnTo>
                  <a:lnTo>
                    <a:pt x="0" y="0"/>
                  </a:lnTo>
                  <a:close/>
                </a:path>
              </a:pathLst>
            </a:custGeom>
            <a:blipFill>
              <a:blip r:embed="rId3">
                <a:alphaModFix amt="71000"/>
                <a:extLst>
                  <a:ext uri="{96DAC541-7B7A-43D3-8B79-37D633B846F1}">
                    <asvg:svgBlip xmlns:asvg="http://schemas.microsoft.com/office/drawing/2016/SVG/main" r:embed="rId4"/>
                  </a:ext>
                </a:extLst>
              </a:blip>
              <a:stretch>
                <a:fillRect r="-29242"/>
              </a:stretch>
            </a:blipFill>
          </p:spPr>
          <p:txBody>
            <a:bodyPr/>
            <a:lstStyle/>
            <a:p>
              <a:endParaRPr lang="en-US"/>
            </a:p>
          </p:txBody>
        </p:sp>
        <p:sp>
          <p:nvSpPr>
            <p:cNvPr id="7" name="TextBox 7"/>
            <p:cNvSpPr txBox="1"/>
            <p:nvPr/>
          </p:nvSpPr>
          <p:spPr>
            <a:xfrm>
              <a:off x="0" y="535056"/>
              <a:ext cx="19482445" cy="1298527"/>
            </a:xfrm>
            <a:prstGeom prst="rect">
              <a:avLst/>
            </a:prstGeom>
          </p:spPr>
          <p:txBody>
            <a:bodyPr lIns="0" tIns="0" rIns="0" bIns="0" rtlCol="0" anchor="t">
              <a:spAutoFit/>
            </a:bodyPr>
            <a:lstStyle/>
            <a:p>
              <a:pPr algn="ctr">
                <a:lnSpc>
                  <a:spcPts val="8290"/>
                </a:lnSpc>
              </a:pPr>
              <a:r>
                <a:rPr lang="en-US" sz="5921">
                  <a:solidFill>
                    <a:srgbClr val="FFFFFF"/>
                  </a:solidFill>
                  <a:latin typeface="Montserrat 3 Bold"/>
                </a:rPr>
                <a:t>FROM DAY ONE</a:t>
              </a:r>
            </a:p>
          </p:txBody>
        </p:sp>
        <p:sp>
          <p:nvSpPr>
            <p:cNvPr id="8" name="Freeform 8"/>
            <p:cNvSpPr/>
            <p:nvPr/>
          </p:nvSpPr>
          <p:spPr>
            <a:xfrm>
              <a:off x="26762865" y="12186807"/>
              <a:ext cx="1896191" cy="1071348"/>
            </a:xfrm>
            <a:custGeom>
              <a:avLst/>
              <a:gdLst/>
              <a:ahLst/>
              <a:cxnLst/>
              <a:rect l="l" t="t" r="r" b="b"/>
              <a:pathLst>
                <a:path w="1896191" h="1071348">
                  <a:moveTo>
                    <a:pt x="0" y="0"/>
                  </a:moveTo>
                  <a:lnTo>
                    <a:pt x="1896191" y="0"/>
                  </a:lnTo>
                  <a:lnTo>
                    <a:pt x="1896191" y="1071347"/>
                  </a:lnTo>
                  <a:lnTo>
                    <a:pt x="0" y="1071347"/>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5345737" y="12819632"/>
              <a:ext cx="3291704" cy="438522"/>
            </a:xfrm>
            <a:prstGeom prst="rect">
              <a:avLst/>
            </a:prstGeom>
          </p:spPr>
          <p:txBody>
            <a:bodyPr lIns="0" tIns="0" rIns="0" bIns="0" rtlCol="0" anchor="t">
              <a:spAutoFit/>
            </a:bodyPr>
            <a:lstStyle/>
            <a:p>
              <a:pPr algn="ctr">
                <a:lnSpc>
                  <a:spcPts val="2817"/>
                </a:lnSpc>
              </a:pPr>
              <a:r>
                <a:rPr lang="en-US" sz="2012">
                  <a:solidFill>
                    <a:srgbClr val="F06E23"/>
                  </a:solidFill>
                  <a:latin typeface="Montserrat 1"/>
                </a:rPr>
                <a:t>www.naminyc.org</a:t>
              </a:r>
            </a:p>
          </p:txBody>
        </p:sp>
      </p:grpSp>
      <p:sp>
        <p:nvSpPr>
          <p:cNvPr id="10" name="Freeform 10"/>
          <p:cNvSpPr/>
          <p:nvPr/>
        </p:nvSpPr>
        <p:spPr>
          <a:xfrm>
            <a:off x="1608507" y="2033628"/>
            <a:ext cx="15070986" cy="6913967"/>
          </a:xfrm>
          <a:custGeom>
            <a:avLst/>
            <a:gdLst/>
            <a:ahLst/>
            <a:cxnLst/>
            <a:rect l="l" t="t" r="r" b="b"/>
            <a:pathLst>
              <a:path w="15070986" h="6913967">
                <a:moveTo>
                  <a:pt x="0" y="0"/>
                </a:moveTo>
                <a:lnTo>
                  <a:pt x="15070986" y="0"/>
                </a:lnTo>
                <a:lnTo>
                  <a:pt x="15070986" y="6913967"/>
                </a:lnTo>
                <a:lnTo>
                  <a:pt x="0" y="6913967"/>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11431" y="0"/>
            <a:ext cx="21899431" cy="9943616"/>
            <a:chOff x="0" y="0"/>
            <a:chExt cx="29199242" cy="13258154"/>
          </a:xfrm>
        </p:grpSpPr>
        <p:grpSp>
          <p:nvGrpSpPr>
            <p:cNvPr id="3" name="Group 3"/>
            <p:cNvGrpSpPr/>
            <p:nvPr/>
          </p:nvGrpSpPr>
          <p:grpSpPr>
            <a:xfrm>
              <a:off x="4815242" y="0"/>
              <a:ext cx="24384000" cy="2482938"/>
              <a:chOff x="0" y="0"/>
              <a:chExt cx="3390970" cy="345291"/>
            </a:xfrm>
          </p:grpSpPr>
          <p:sp>
            <p:nvSpPr>
              <p:cNvPr id="4" name="Freeform 4"/>
              <p:cNvSpPr/>
              <p:nvPr/>
            </p:nvSpPr>
            <p:spPr>
              <a:xfrm>
                <a:off x="0" y="0"/>
                <a:ext cx="3390970" cy="345291"/>
              </a:xfrm>
              <a:custGeom>
                <a:avLst/>
                <a:gdLst/>
                <a:ahLst/>
                <a:cxnLst/>
                <a:rect l="l" t="t" r="r" b="b"/>
                <a:pathLst>
                  <a:path w="3390970" h="345291">
                    <a:moveTo>
                      <a:pt x="0" y="0"/>
                    </a:moveTo>
                    <a:lnTo>
                      <a:pt x="3390970" y="0"/>
                    </a:lnTo>
                    <a:lnTo>
                      <a:pt x="3390970" y="345291"/>
                    </a:lnTo>
                    <a:lnTo>
                      <a:pt x="0" y="345291"/>
                    </a:lnTo>
                    <a:close/>
                  </a:path>
                </a:pathLst>
              </a:custGeom>
              <a:gradFill rotWithShape="1">
                <a:gsLst>
                  <a:gs pos="0">
                    <a:srgbClr val="F9C026">
                      <a:alpha val="100000"/>
                    </a:srgbClr>
                  </a:gs>
                  <a:gs pos="100000">
                    <a:srgbClr val="F06E23">
                      <a:alpha val="100000"/>
                    </a:srgbClr>
                  </a:gs>
                </a:gsLst>
                <a:lin ang="0"/>
              </a:gradFill>
            </p:spPr>
            <p:txBody>
              <a:bodyPr/>
              <a:lstStyle/>
              <a:p>
                <a:endParaRPr lang="en-US"/>
              </a:p>
            </p:txBody>
          </p:sp>
          <p:sp>
            <p:nvSpPr>
              <p:cNvPr id="5" name="TextBox 5"/>
              <p:cNvSpPr txBox="1"/>
              <p:nvPr/>
            </p:nvSpPr>
            <p:spPr>
              <a:xfrm>
                <a:off x="0" y="-38100"/>
                <a:ext cx="3390970" cy="383391"/>
              </a:xfrm>
              <a:prstGeom prst="rect">
                <a:avLst/>
              </a:prstGeom>
            </p:spPr>
            <p:txBody>
              <a:bodyPr lIns="95502" tIns="95502" rIns="95502" bIns="95502" rtlCol="0" anchor="ctr"/>
              <a:lstStyle/>
              <a:p>
                <a:pPr algn="ctr">
                  <a:lnSpc>
                    <a:spcPts val="2100"/>
                  </a:lnSpc>
                </a:pPr>
                <a:endParaRPr/>
              </a:p>
            </p:txBody>
          </p:sp>
        </p:grpSp>
        <p:sp>
          <p:nvSpPr>
            <p:cNvPr id="6" name="Freeform 6"/>
            <p:cNvSpPr/>
            <p:nvPr/>
          </p:nvSpPr>
          <p:spPr>
            <a:xfrm>
              <a:off x="22368591" y="279592"/>
              <a:ext cx="6209292" cy="2203346"/>
            </a:xfrm>
            <a:custGeom>
              <a:avLst/>
              <a:gdLst/>
              <a:ahLst/>
              <a:cxnLst/>
              <a:rect l="l" t="t" r="r" b="b"/>
              <a:pathLst>
                <a:path w="6209292" h="2203346">
                  <a:moveTo>
                    <a:pt x="0" y="0"/>
                  </a:moveTo>
                  <a:lnTo>
                    <a:pt x="6209292" y="0"/>
                  </a:lnTo>
                  <a:lnTo>
                    <a:pt x="6209292" y="2203346"/>
                  </a:lnTo>
                  <a:lnTo>
                    <a:pt x="0" y="2203346"/>
                  </a:lnTo>
                  <a:lnTo>
                    <a:pt x="0" y="0"/>
                  </a:lnTo>
                  <a:close/>
                </a:path>
              </a:pathLst>
            </a:custGeom>
            <a:blipFill>
              <a:blip r:embed="rId3">
                <a:alphaModFix amt="71000"/>
                <a:extLst>
                  <a:ext uri="{96DAC541-7B7A-43D3-8B79-37D633B846F1}">
                    <asvg:svgBlip xmlns:asvg="http://schemas.microsoft.com/office/drawing/2016/SVG/main" r:embed="rId4"/>
                  </a:ext>
                </a:extLst>
              </a:blip>
              <a:stretch>
                <a:fillRect r="-29242"/>
              </a:stretch>
            </a:blipFill>
          </p:spPr>
          <p:txBody>
            <a:bodyPr/>
            <a:lstStyle/>
            <a:p>
              <a:endParaRPr lang="en-US"/>
            </a:p>
          </p:txBody>
        </p:sp>
        <p:sp>
          <p:nvSpPr>
            <p:cNvPr id="7" name="TextBox 7"/>
            <p:cNvSpPr txBox="1"/>
            <p:nvPr/>
          </p:nvSpPr>
          <p:spPr>
            <a:xfrm>
              <a:off x="0" y="535056"/>
              <a:ext cx="19482445" cy="1298527"/>
            </a:xfrm>
            <a:prstGeom prst="rect">
              <a:avLst/>
            </a:prstGeom>
          </p:spPr>
          <p:txBody>
            <a:bodyPr lIns="0" tIns="0" rIns="0" bIns="0" rtlCol="0" anchor="t">
              <a:spAutoFit/>
            </a:bodyPr>
            <a:lstStyle/>
            <a:p>
              <a:pPr algn="ctr">
                <a:lnSpc>
                  <a:spcPts val="8290"/>
                </a:lnSpc>
              </a:pPr>
              <a:r>
                <a:rPr lang="en-US" sz="5921">
                  <a:solidFill>
                    <a:srgbClr val="FFFFFF"/>
                  </a:solidFill>
                  <a:latin typeface="Montserrat 3 Bold"/>
                </a:rPr>
                <a:t>FROM DAY ONE</a:t>
              </a:r>
            </a:p>
          </p:txBody>
        </p:sp>
        <p:sp>
          <p:nvSpPr>
            <p:cNvPr id="8" name="Freeform 8"/>
            <p:cNvSpPr/>
            <p:nvPr/>
          </p:nvSpPr>
          <p:spPr>
            <a:xfrm>
              <a:off x="26762865" y="12186807"/>
              <a:ext cx="1896191" cy="1071348"/>
            </a:xfrm>
            <a:custGeom>
              <a:avLst/>
              <a:gdLst/>
              <a:ahLst/>
              <a:cxnLst/>
              <a:rect l="l" t="t" r="r" b="b"/>
              <a:pathLst>
                <a:path w="1896191" h="1071348">
                  <a:moveTo>
                    <a:pt x="0" y="0"/>
                  </a:moveTo>
                  <a:lnTo>
                    <a:pt x="1896191" y="0"/>
                  </a:lnTo>
                  <a:lnTo>
                    <a:pt x="1896191" y="1071347"/>
                  </a:lnTo>
                  <a:lnTo>
                    <a:pt x="0" y="1071347"/>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5345737" y="12819632"/>
              <a:ext cx="3291704" cy="438522"/>
            </a:xfrm>
            <a:prstGeom prst="rect">
              <a:avLst/>
            </a:prstGeom>
          </p:spPr>
          <p:txBody>
            <a:bodyPr lIns="0" tIns="0" rIns="0" bIns="0" rtlCol="0" anchor="t">
              <a:spAutoFit/>
            </a:bodyPr>
            <a:lstStyle/>
            <a:p>
              <a:pPr algn="ctr">
                <a:lnSpc>
                  <a:spcPts val="2817"/>
                </a:lnSpc>
              </a:pPr>
              <a:r>
                <a:rPr lang="en-US" sz="2012">
                  <a:solidFill>
                    <a:srgbClr val="F06E23"/>
                  </a:solidFill>
                  <a:latin typeface="Montserrat 1"/>
                </a:rPr>
                <a:t>www.naminyc.org</a:t>
              </a:r>
            </a:p>
          </p:txBody>
        </p:sp>
      </p:grpSp>
      <p:sp>
        <p:nvSpPr>
          <p:cNvPr id="10" name="TextBox 10"/>
          <p:cNvSpPr txBox="1"/>
          <p:nvPr/>
        </p:nvSpPr>
        <p:spPr>
          <a:xfrm>
            <a:off x="7904155" y="2202599"/>
            <a:ext cx="7855986" cy="580922"/>
          </a:xfrm>
          <a:prstGeom prst="rect">
            <a:avLst/>
          </a:prstGeom>
        </p:spPr>
        <p:txBody>
          <a:bodyPr lIns="0" tIns="0" rIns="0" bIns="0" rtlCol="0" anchor="t">
            <a:spAutoFit/>
          </a:bodyPr>
          <a:lstStyle/>
          <a:p>
            <a:pPr>
              <a:lnSpc>
                <a:spcPts val="4730"/>
              </a:lnSpc>
              <a:spcBef>
                <a:spcPct val="0"/>
              </a:spcBef>
            </a:pPr>
            <a:r>
              <a:rPr lang="en-US" sz="3379">
                <a:solidFill>
                  <a:srgbClr val="0C4696"/>
                </a:solidFill>
                <a:latin typeface="Montserrat 1"/>
              </a:rPr>
              <a:t>Signs of Mental Health Challenges</a:t>
            </a:r>
          </a:p>
        </p:txBody>
      </p:sp>
      <p:sp>
        <p:nvSpPr>
          <p:cNvPr id="11" name="TextBox 11"/>
          <p:cNvSpPr txBox="1"/>
          <p:nvPr/>
        </p:nvSpPr>
        <p:spPr>
          <a:xfrm>
            <a:off x="12501857" y="3337360"/>
            <a:ext cx="5566177" cy="5354158"/>
          </a:xfrm>
          <a:prstGeom prst="rect">
            <a:avLst/>
          </a:prstGeom>
        </p:spPr>
        <p:txBody>
          <a:bodyPr lIns="0" tIns="0" rIns="0" bIns="0" rtlCol="0" anchor="t">
            <a:spAutoFit/>
          </a:bodyPr>
          <a:lstStyle/>
          <a:p>
            <a:pPr>
              <a:lnSpc>
                <a:spcPts val="3548"/>
              </a:lnSpc>
            </a:pPr>
            <a:r>
              <a:rPr lang="en-US" sz="2534">
                <a:solidFill>
                  <a:srgbClr val="000000"/>
                </a:solidFill>
                <a:latin typeface="Montserrat 1"/>
              </a:rPr>
              <a:t>Acts</a:t>
            </a:r>
          </a:p>
          <a:p>
            <a:pPr marL="547153" lvl="1" indent="-273576">
              <a:lnSpc>
                <a:spcPts val="3548"/>
              </a:lnSpc>
              <a:buFont typeface="Arial"/>
              <a:buChar char="•"/>
            </a:pPr>
            <a:r>
              <a:rPr lang="en-US" sz="2534">
                <a:solidFill>
                  <a:srgbClr val="000000"/>
                </a:solidFill>
                <a:latin typeface="Montserrat 4 Bold"/>
              </a:rPr>
              <a:t>Withdrawn/avoidant​</a:t>
            </a:r>
          </a:p>
          <a:p>
            <a:pPr marL="547153" lvl="1" indent="-273576">
              <a:lnSpc>
                <a:spcPts val="3548"/>
              </a:lnSpc>
              <a:buFont typeface="Arial"/>
              <a:buChar char="•"/>
            </a:pPr>
            <a:r>
              <a:rPr lang="en-US" sz="2534">
                <a:solidFill>
                  <a:srgbClr val="000000"/>
                </a:solidFill>
                <a:latin typeface="Montserrat 4 Bold"/>
              </a:rPr>
              <a:t>Drop in performance​</a:t>
            </a:r>
          </a:p>
          <a:p>
            <a:pPr marL="547153" lvl="1" indent="-273576">
              <a:lnSpc>
                <a:spcPts val="3548"/>
              </a:lnSpc>
              <a:buFont typeface="Arial"/>
              <a:buChar char="•"/>
            </a:pPr>
            <a:r>
              <a:rPr lang="en-US" sz="2534">
                <a:solidFill>
                  <a:srgbClr val="000000"/>
                </a:solidFill>
                <a:latin typeface="Montserrat 4 Bold"/>
              </a:rPr>
              <a:t>Late or not showing up​</a:t>
            </a:r>
          </a:p>
          <a:p>
            <a:pPr marL="547153" lvl="1" indent="-273576">
              <a:lnSpc>
                <a:spcPts val="3548"/>
              </a:lnSpc>
              <a:buFont typeface="Arial"/>
              <a:buChar char="•"/>
            </a:pPr>
            <a:r>
              <a:rPr lang="en-US" sz="2534">
                <a:solidFill>
                  <a:srgbClr val="000000"/>
                </a:solidFill>
                <a:latin typeface="Montserrat 4 Bold"/>
              </a:rPr>
              <a:t>Erratic behavior or speech</a:t>
            </a:r>
          </a:p>
          <a:p>
            <a:pPr marL="547153" lvl="1" indent="-273576">
              <a:lnSpc>
                <a:spcPts val="3548"/>
              </a:lnSpc>
              <a:buFont typeface="Arial"/>
              <a:buChar char="•"/>
            </a:pPr>
            <a:endParaRPr lang="en-US" sz="2534">
              <a:solidFill>
                <a:srgbClr val="000000"/>
              </a:solidFill>
              <a:latin typeface="Montserrat 4 Bold"/>
            </a:endParaRPr>
          </a:p>
          <a:p>
            <a:pPr marL="0" marR="0" lvl="0" indent="0" algn="l" defTabSz="914400" rtl="0" eaLnBrk="1" fontAlgn="auto" latinLnBrk="0" hangingPunct="1">
              <a:lnSpc>
                <a:spcPts val="3548"/>
              </a:lnSpc>
              <a:spcBef>
                <a:spcPts val="0"/>
              </a:spcBef>
              <a:spcAft>
                <a:spcPts val="0"/>
              </a:spcAft>
              <a:buClrTx/>
              <a:buSzTx/>
              <a:buFontTx/>
              <a:buNone/>
              <a:tabLst/>
              <a:defRPr/>
            </a:pPr>
            <a:endParaRPr kumimoji="0" lang="en-US" sz="2534" b="0" i="0" u="none" strike="noStrike" kern="1200" cap="none" spc="0" normalizeH="0" baseline="0" noProof="0">
              <a:ln>
                <a:noFill/>
              </a:ln>
              <a:solidFill>
                <a:srgbClr val="000000"/>
              </a:solidFill>
              <a:effectLst/>
              <a:uLnTx/>
              <a:uFillTx/>
              <a:latin typeface="Montserrat 1"/>
              <a:ea typeface="+mn-ea"/>
              <a:cs typeface="+mn-cs"/>
            </a:endParaRPr>
          </a:p>
          <a:p>
            <a:pPr marL="0" marR="0" lvl="0" indent="0" algn="l" defTabSz="914400" rtl="0" eaLnBrk="1" fontAlgn="auto" latinLnBrk="0" hangingPunct="1">
              <a:lnSpc>
                <a:spcPts val="3548"/>
              </a:lnSpc>
              <a:spcBef>
                <a:spcPts val="0"/>
              </a:spcBef>
              <a:spcAft>
                <a:spcPts val="0"/>
              </a:spcAft>
              <a:buClrTx/>
              <a:buSzTx/>
              <a:buFontTx/>
              <a:buNone/>
              <a:tabLst/>
              <a:defRPr/>
            </a:pPr>
            <a:r>
              <a:rPr kumimoji="0" lang="en-US" sz="2534" b="0" i="0" u="none" strike="noStrike" kern="1200" cap="none" spc="0" normalizeH="0" baseline="0" noProof="0">
                <a:ln>
                  <a:noFill/>
                </a:ln>
                <a:solidFill>
                  <a:srgbClr val="000000"/>
                </a:solidFill>
                <a:effectLst/>
                <a:uLnTx/>
                <a:uFillTx/>
                <a:latin typeface="Montserrat 1"/>
                <a:ea typeface="+mn-ea"/>
                <a:cs typeface="+mn-cs"/>
              </a:rPr>
              <a:t>Looks</a:t>
            </a:r>
          </a:p>
          <a:p>
            <a:pPr marL="547153" marR="0" lvl="1" indent="-273576" algn="l" defTabSz="914400" rtl="0" eaLnBrk="1" fontAlgn="auto" latinLnBrk="0" hangingPunct="1">
              <a:lnSpc>
                <a:spcPts val="3548"/>
              </a:lnSpc>
              <a:spcBef>
                <a:spcPts val="0"/>
              </a:spcBef>
              <a:spcAft>
                <a:spcPts val="0"/>
              </a:spcAft>
              <a:buClrTx/>
              <a:buSzTx/>
              <a:buFont typeface="Arial"/>
              <a:buChar char="•"/>
              <a:tabLst/>
              <a:defRPr/>
            </a:pPr>
            <a:r>
              <a:rPr kumimoji="0" lang="en-US" sz="2534" b="0" i="0" u="none" strike="noStrike" kern="1200" cap="none" spc="0" normalizeH="0" baseline="0" noProof="0">
                <a:ln>
                  <a:noFill/>
                </a:ln>
                <a:solidFill>
                  <a:srgbClr val="000000"/>
                </a:solidFill>
                <a:effectLst/>
                <a:uLnTx/>
                <a:uFillTx/>
                <a:latin typeface="Montserrat 4 Bold"/>
                <a:ea typeface="+mn-ea"/>
                <a:cs typeface="+mn-cs"/>
              </a:rPr>
              <a:t>Exhausted, low energy​</a:t>
            </a:r>
          </a:p>
          <a:p>
            <a:pPr marL="547153" marR="0" lvl="1" indent="-273576" algn="l" defTabSz="914400" rtl="0" eaLnBrk="1" fontAlgn="auto" latinLnBrk="0" hangingPunct="1">
              <a:lnSpc>
                <a:spcPts val="3548"/>
              </a:lnSpc>
              <a:spcBef>
                <a:spcPts val="0"/>
              </a:spcBef>
              <a:spcAft>
                <a:spcPts val="0"/>
              </a:spcAft>
              <a:buClrTx/>
              <a:buSzTx/>
              <a:buFont typeface="Arial"/>
              <a:buChar char="•"/>
              <a:tabLst/>
              <a:defRPr/>
            </a:pPr>
            <a:r>
              <a:rPr kumimoji="0" lang="en-US" sz="2534" b="0" i="0" u="none" strike="noStrike" kern="1200" cap="none" spc="0" normalizeH="0" baseline="0" noProof="0">
                <a:ln>
                  <a:noFill/>
                </a:ln>
                <a:solidFill>
                  <a:srgbClr val="000000"/>
                </a:solidFill>
                <a:effectLst/>
                <a:uLnTx/>
                <a:uFillTx/>
                <a:latin typeface="Montserrat 4 Bold"/>
                <a:ea typeface="+mn-ea"/>
                <a:cs typeface="+mn-cs"/>
              </a:rPr>
              <a:t>Fidgety, nervousness​</a:t>
            </a:r>
          </a:p>
          <a:p>
            <a:pPr marL="547153" marR="0" lvl="1" indent="-273576" algn="l" defTabSz="914400" rtl="0" eaLnBrk="1" fontAlgn="auto" latinLnBrk="0" hangingPunct="1">
              <a:lnSpc>
                <a:spcPts val="3548"/>
              </a:lnSpc>
              <a:spcBef>
                <a:spcPts val="0"/>
              </a:spcBef>
              <a:spcAft>
                <a:spcPts val="0"/>
              </a:spcAft>
              <a:buClrTx/>
              <a:buSzTx/>
              <a:buFont typeface="Arial"/>
              <a:buChar char="•"/>
              <a:tabLst/>
              <a:defRPr/>
            </a:pPr>
            <a:r>
              <a:rPr kumimoji="0" lang="en-US" sz="2534" b="0" i="0" u="none" strike="noStrike" kern="1200" cap="none" spc="0" normalizeH="0" baseline="0" noProof="0">
                <a:ln>
                  <a:noFill/>
                </a:ln>
                <a:solidFill>
                  <a:srgbClr val="000000"/>
                </a:solidFill>
                <a:effectLst/>
                <a:uLnTx/>
                <a:uFillTx/>
                <a:latin typeface="Montserrat 4 Bold"/>
                <a:ea typeface="+mn-ea"/>
                <a:cs typeface="+mn-cs"/>
              </a:rPr>
              <a:t>Drastic change in appearance​</a:t>
            </a:r>
          </a:p>
          <a:p>
            <a:pPr marL="547153" marR="0" lvl="1" indent="-273576" algn="l" defTabSz="914400" rtl="0" eaLnBrk="1" fontAlgn="auto" latinLnBrk="0" hangingPunct="1">
              <a:lnSpc>
                <a:spcPts val="3548"/>
              </a:lnSpc>
              <a:spcBef>
                <a:spcPts val="0"/>
              </a:spcBef>
              <a:spcAft>
                <a:spcPts val="0"/>
              </a:spcAft>
              <a:buClrTx/>
              <a:buSzTx/>
              <a:buFont typeface="Arial"/>
              <a:buChar char="•"/>
              <a:tabLst/>
              <a:defRPr/>
            </a:pPr>
            <a:r>
              <a:rPr kumimoji="0" lang="en-US" sz="2534" b="0" i="0" u="none" strike="noStrike" kern="1200" cap="none" spc="0" normalizeH="0" baseline="0" noProof="0">
                <a:ln>
                  <a:noFill/>
                </a:ln>
                <a:solidFill>
                  <a:srgbClr val="000000"/>
                </a:solidFill>
                <a:effectLst/>
                <a:uLnTx/>
                <a:uFillTx/>
                <a:latin typeface="Montserrat 4 Bold"/>
                <a:ea typeface="+mn-ea"/>
                <a:cs typeface="+mn-cs"/>
              </a:rPr>
              <a:t>Alcohol/drug use​</a:t>
            </a:r>
            <a:endParaRPr lang="en-US" sz="2534">
              <a:solidFill>
                <a:srgbClr val="000000"/>
              </a:solidFill>
              <a:latin typeface="Montserrat 4 Bold"/>
            </a:endParaRPr>
          </a:p>
        </p:txBody>
      </p:sp>
      <p:sp>
        <p:nvSpPr>
          <p:cNvPr id="12" name="TextBox 12"/>
          <p:cNvSpPr txBox="1"/>
          <p:nvPr/>
        </p:nvSpPr>
        <p:spPr>
          <a:xfrm>
            <a:off x="7086600" y="3379235"/>
            <a:ext cx="5415257" cy="5353068"/>
          </a:xfrm>
          <a:prstGeom prst="rect">
            <a:avLst/>
          </a:prstGeom>
        </p:spPr>
        <p:txBody>
          <a:bodyPr wrap="square" lIns="0" tIns="0" rIns="0" bIns="0" rtlCol="0" anchor="t">
            <a:spAutoFit/>
          </a:bodyPr>
          <a:lstStyle/>
          <a:p>
            <a:pPr>
              <a:lnSpc>
                <a:spcPts val="3499"/>
              </a:lnSpc>
              <a:spcBef>
                <a:spcPct val="0"/>
              </a:spcBef>
            </a:pPr>
            <a:r>
              <a:rPr lang="en-US" sz="2499">
                <a:solidFill>
                  <a:srgbClr val="000000"/>
                </a:solidFill>
                <a:latin typeface="Montserrat 1"/>
              </a:rPr>
              <a:t>Feels</a:t>
            </a:r>
          </a:p>
          <a:p>
            <a:pPr marL="539749" lvl="1" indent="-269875">
              <a:lnSpc>
                <a:spcPts val="3499"/>
              </a:lnSpc>
              <a:buFont typeface="Arial"/>
              <a:buChar char="•"/>
            </a:pPr>
            <a:r>
              <a:rPr lang="en-US" sz="2499">
                <a:solidFill>
                  <a:srgbClr val="000000"/>
                </a:solidFill>
                <a:latin typeface="Montserrat 4"/>
              </a:rPr>
              <a:t>Excessive irritability/anger​</a:t>
            </a:r>
          </a:p>
          <a:p>
            <a:pPr marL="539749" lvl="1" indent="-269875">
              <a:lnSpc>
                <a:spcPts val="3499"/>
              </a:lnSpc>
              <a:buFont typeface="Arial"/>
              <a:buChar char="•"/>
            </a:pPr>
            <a:r>
              <a:rPr lang="en-US" sz="2499">
                <a:solidFill>
                  <a:srgbClr val="000000"/>
                </a:solidFill>
                <a:latin typeface="Montserrat 4"/>
              </a:rPr>
              <a:t>Extreme worry​</a:t>
            </a:r>
          </a:p>
          <a:p>
            <a:pPr marL="539749" lvl="1" indent="-269875">
              <a:lnSpc>
                <a:spcPts val="3499"/>
              </a:lnSpc>
              <a:buFont typeface="Arial"/>
              <a:buChar char="•"/>
            </a:pPr>
            <a:r>
              <a:rPr lang="en-US" sz="2499">
                <a:solidFill>
                  <a:srgbClr val="000000"/>
                </a:solidFill>
                <a:latin typeface="Montserrat 4"/>
              </a:rPr>
              <a:t>Intense highs and lows​</a:t>
            </a:r>
          </a:p>
          <a:p>
            <a:pPr marL="539749" lvl="1" indent="-269875">
              <a:lnSpc>
                <a:spcPts val="3499"/>
              </a:lnSpc>
              <a:buFont typeface="Arial"/>
              <a:buChar char="•"/>
            </a:pPr>
            <a:r>
              <a:rPr lang="en-US" sz="2499">
                <a:solidFill>
                  <a:srgbClr val="000000"/>
                </a:solidFill>
                <a:latin typeface="Montserrat 4"/>
              </a:rPr>
              <a:t>Easily overwhelmed</a:t>
            </a:r>
          </a:p>
          <a:p>
            <a:pPr>
              <a:lnSpc>
                <a:spcPts val="3499"/>
              </a:lnSpc>
            </a:pPr>
            <a:endParaRPr lang="en-US" sz="2499">
              <a:solidFill>
                <a:srgbClr val="000000"/>
              </a:solidFill>
              <a:latin typeface="Montserrat 4"/>
            </a:endParaRPr>
          </a:p>
          <a:p>
            <a:pPr>
              <a:lnSpc>
                <a:spcPts val="3499"/>
              </a:lnSpc>
            </a:pPr>
            <a:endParaRPr lang="en-US" sz="2499">
              <a:solidFill>
                <a:srgbClr val="000000"/>
              </a:solidFill>
              <a:latin typeface="Montserrat 1"/>
            </a:endParaRPr>
          </a:p>
          <a:p>
            <a:pPr>
              <a:lnSpc>
                <a:spcPts val="3499"/>
              </a:lnSpc>
            </a:pPr>
            <a:r>
              <a:rPr lang="en-US" sz="2499">
                <a:solidFill>
                  <a:srgbClr val="000000"/>
                </a:solidFill>
                <a:latin typeface="Montserrat 1"/>
              </a:rPr>
              <a:t>Thinks </a:t>
            </a:r>
          </a:p>
          <a:p>
            <a:pPr marL="539749" lvl="1" indent="-269875">
              <a:lnSpc>
                <a:spcPts val="3499"/>
              </a:lnSpc>
              <a:buFont typeface="Arial"/>
              <a:buChar char="•"/>
            </a:pPr>
            <a:r>
              <a:rPr lang="en-US" sz="2499">
                <a:solidFill>
                  <a:srgbClr val="000000"/>
                </a:solidFill>
                <a:latin typeface="Montserrat 4"/>
              </a:rPr>
              <a:t>Confusion</a:t>
            </a:r>
          </a:p>
          <a:p>
            <a:pPr marL="539749" lvl="1" indent="-269875">
              <a:lnSpc>
                <a:spcPts val="3499"/>
              </a:lnSpc>
              <a:buFont typeface="Arial"/>
              <a:buChar char="•"/>
            </a:pPr>
            <a:r>
              <a:rPr lang="en-US" sz="2499">
                <a:solidFill>
                  <a:srgbClr val="000000"/>
                </a:solidFill>
                <a:latin typeface="Montserrat 4"/>
              </a:rPr>
              <a:t>Changes in concentration​</a:t>
            </a:r>
          </a:p>
          <a:p>
            <a:pPr marL="539749" lvl="1" indent="-269875">
              <a:lnSpc>
                <a:spcPts val="3499"/>
              </a:lnSpc>
              <a:buFont typeface="Arial"/>
              <a:buChar char="•"/>
            </a:pPr>
            <a:r>
              <a:rPr lang="en-US" sz="2499">
                <a:solidFill>
                  <a:srgbClr val="000000"/>
                </a:solidFill>
                <a:latin typeface="Montserrat 4"/>
              </a:rPr>
              <a:t>Persistent negative thoughts​</a:t>
            </a:r>
          </a:p>
          <a:p>
            <a:pPr marL="539749" lvl="1" indent="-269875">
              <a:lnSpc>
                <a:spcPts val="3499"/>
              </a:lnSpc>
              <a:buFont typeface="Arial"/>
              <a:buChar char="•"/>
            </a:pPr>
            <a:r>
              <a:rPr lang="en-US" sz="2499">
                <a:solidFill>
                  <a:srgbClr val="000000"/>
                </a:solidFill>
                <a:latin typeface="Montserrat 4"/>
              </a:rPr>
              <a:t>Suicidal or self-harm thoughts​</a:t>
            </a:r>
          </a:p>
        </p:txBody>
      </p:sp>
      <p:sp>
        <p:nvSpPr>
          <p:cNvPr id="13" name="Freeform 13"/>
          <p:cNvSpPr/>
          <p:nvPr/>
        </p:nvSpPr>
        <p:spPr>
          <a:xfrm>
            <a:off x="652265" y="2263496"/>
            <a:ext cx="6084440" cy="6528734"/>
          </a:xfrm>
          <a:custGeom>
            <a:avLst/>
            <a:gdLst/>
            <a:ahLst/>
            <a:cxnLst/>
            <a:rect l="l" t="t" r="r" b="b"/>
            <a:pathLst>
              <a:path w="6084440" h="6528734">
                <a:moveTo>
                  <a:pt x="0" y="0"/>
                </a:moveTo>
                <a:lnTo>
                  <a:pt x="6084440" y="0"/>
                </a:lnTo>
                <a:lnTo>
                  <a:pt x="6084440" y="6528734"/>
                </a:lnTo>
                <a:lnTo>
                  <a:pt x="0" y="6528734"/>
                </a:lnTo>
                <a:lnTo>
                  <a:pt x="0" y="0"/>
                </a:lnTo>
                <a:close/>
              </a:path>
            </a:pathLst>
          </a:custGeom>
          <a:blipFill>
            <a:blip r:embed="rId6"/>
            <a:stretch>
              <a:fillRect l="-85707" t="-9919" r="-78233" b="-54271"/>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11431" y="0"/>
            <a:ext cx="21899431" cy="9943616"/>
            <a:chOff x="0" y="0"/>
            <a:chExt cx="29199242" cy="13258154"/>
          </a:xfrm>
        </p:grpSpPr>
        <p:grpSp>
          <p:nvGrpSpPr>
            <p:cNvPr id="3" name="Group 3"/>
            <p:cNvGrpSpPr/>
            <p:nvPr/>
          </p:nvGrpSpPr>
          <p:grpSpPr>
            <a:xfrm>
              <a:off x="4815242" y="0"/>
              <a:ext cx="24384000" cy="2482938"/>
              <a:chOff x="0" y="0"/>
              <a:chExt cx="3390970" cy="345291"/>
            </a:xfrm>
          </p:grpSpPr>
          <p:sp>
            <p:nvSpPr>
              <p:cNvPr id="4" name="Freeform 4"/>
              <p:cNvSpPr/>
              <p:nvPr/>
            </p:nvSpPr>
            <p:spPr>
              <a:xfrm>
                <a:off x="0" y="0"/>
                <a:ext cx="3390970" cy="345291"/>
              </a:xfrm>
              <a:custGeom>
                <a:avLst/>
                <a:gdLst/>
                <a:ahLst/>
                <a:cxnLst/>
                <a:rect l="l" t="t" r="r" b="b"/>
                <a:pathLst>
                  <a:path w="3390970" h="345291">
                    <a:moveTo>
                      <a:pt x="0" y="0"/>
                    </a:moveTo>
                    <a:lnTo>
                      <a:pt x="3390970" y="0"/>
                    </a:lnTo>
                    <a:lnTo>
                      <a:pt x="3390970" y="345291"/>
                    </a:lnTo>
                    <a:lnTo>
                      <a:pt x="0" y="345291"/>
                    </a:lnTo>
                    <a:close/>
                  </a:path>
                </a:pathLst>
              </a:custGeom>
              <a:gradFill rotWithShape="1">
                <a:gsLst>
                  <a:gs pos="0">
                    <a:srgbClr val="F9C026">
                      <a:alpha val="100000"/>
                    </a:srgbClr>
                  </a:gs>
                  <a:gs pos="100000">
                    <a:srgbClr val="F06E23">
                      <a:alpha val="100000"/>
                    </a:srgbClr>
                  </a:gs>
                </a:gsLst>
                <a:lin ang="0"/>
              </a:gradFill>
            </p:spPr>
            <p:txBody>
              <a:bodyPr/>
              <a:lstStyle/>
              <a:p>
                <a:endParaRPr lang="en-US"/>
              </a:p>
            </p:txBody>
          </p:sp>
          <p:sp>
            <p:nvSpPr>
              <p:cNvPr id="5" name="TextBox 5"/>
              <p:cNvSpPr txBox="1"/>
              <p:nvPr/>
            </p:nvSpPr>
            <p:spPr>
              <a:xfrm>
                <a:off x="0" y="-38100"/>
                <a:ext cx="3390970" cy="383391"/>
              </a:xfrm>
              <a:prstGeom prst="rect">
                <a:avLst/>
              </a:prstGeom>
            </p:spPr>
            <p:txBody>
              <a:bodyPr lIns="95502" tIns="95502" rIns="95502" bIns="95502" rtlCol="0" anchor="ctr"/>
              <a:lstStyle/>
              <a:p>
                <a:pPr algn="ctr">
                  <a:lnSpc>
                    <a:spcPts val="2100"/>
                  </a:lnSpc>
                </a:pPr>
                <a:endParaRPr/>
              </a:p>
            </p:txBody>
          </p:sp>
        </p:grpSp>
        <p:sp>
          <p:nvSpPr>
            <p:cNvPr id="6" name="Freeform 6"/>
            <p:cNvSpPr/>
            <p:nvPr/>
          </p:nvSpPr>
          <p:spPr>
            <a:xfrm>
              <a:off x="22368591" y="279592"/>
              <a:ext cx="6209292" cy="2203346"/>
            </a:xfrm>
            <a:custGeom>
              <a:avLst/>
              <a:gdLst/>
              <a:ahLst/>
              <a:cxnLst/>
              <a:rect l="l" t="t" r="r" b="b"/>
              <a:pathLst>
                <a:path w="6209292" h="2203346">
                  <a:moveTo>
                    <a:pt x="0" y="0"/>
                  </a:moveTo>
                  <a:lnTo>
                    <a:pt x="6209292" y="0"/>
                  </a:lnTo>
                  <a:lnTo>
                    <a:pt x="6209292" y="2203346"/>
                  </a:lnTo>
                  <a:lnTo>
                    <a:pt x="0" y="2203346"/>
                  </a:lnTo>
                  <a:lnTo>
                    <a:pt x="0" y="0"/>
                  </a:lnTo>
                  <a:close/>
                </a:path>
              </a:pathLst>
            </a:custGeom>
            <a:blipFill>
              <a:blip r:embed="rId3">
                <a:alphaModFix amt="71000"/>
                <a:extLst>
                  <a:ext uri="{96DAC541-7B7A-43D3-8B79-37D633B846F1}">
                    <asvg:svgBlip xmlns:asvg="http://schemas.microsoft.com/office/drawing/2016/SVG/main" r:embed="rId4"/>
                  </a:ext>
                </a:extLst>
              </a:blip>
              <a:stretch>
                <a:fillRect r="-29242"/>
              </a:stretch>
            </a:blipFill>
          </p:spPr>
          <p:txBody>
            <a:bodyPr/>
            <a:lstStyle/>
            <a:p>
              <a:endParaRPr lang="en-US"/>
            </a:p>
          </p:txBody>
        </p:sp>
        <p:sp>
          <p:nvSpPr>
            <p:cNvPr id="7" name="TextBox 7"/>
            <p:cNvSpPr txBox="1"/>
            <p:nvPr/>
          </p:nvSpPr>
          <p:spPr>
            <a:xfrm>
              <a:off x="0" y="535056"/>
              <a:ext cx="19482445" cy="1298527"/>
            </a:xfrm>
            <a:prstGeom prst="rect">
              <a:avLst/>
            </a:prstGeom>
          </p:spPr>
          <p:txBody>
            <a:bodyPr lIns="0" tIns="0" rIns="0" bIns="0" rtlCol="0" anchor="t">
              <a:spAutoFit/>
            </a:bodyPr>
            <a:lstStyle/>
            <a:p>
              <a:pPr algn="ctr">
                <a:lnSpc>
                  <a:spcPts val="8290"/>
                </a:lnSpc>
              </a:pPr>
              <a:r>
                <a:rPr lang="en-US" sz="5921">
                  <a:solidFill>
                    <a:srgbClr val="FFFFFF"/>
                  </a:solidFill>
                  <a:latin typeface="Montserrat 3 Bold"/>
                </a:rPr>
                <a:t>FROM DAY ONE</a:t>
              </a:r>
            </a:p>
          </p:txBody>
        </p:sp>
        <p:sp>
          <p:nvSpPr>
            <p:cNvPr id="8" name="Freeform 8"/>
            <p:cNvSpPr/>
            <p:nvPr/>
          </p:nvSpPr>
          <p:spPr>
            <a:xfrm>
              <a:off x="26762865" y="12186807"/>
              <a:ext cx="1896191" cy="1071348"/>
            </a:xfrm>
            <a:custGeom>
              <a:avLst/>
              <a:gdLst/>
              <a:ahLst/>
              <a:cxnLst/>
              <a:rect l="l" t="t" r="r" b="b"/>
              <a:pathLst>
                <a:path w="1896191" h="1071348">
                  <a:moveTo>
                    <a:pt x="0" y="0"/>
                  </a:moveTo>
                  <a:lnTo>
                    <a:pt x="1896191" y="0"/>
                  </a:lnTo>
                  <a:lnTo>
                    <a:pt x="1896191" y="1071347"/>
                  </a:lnTo>
                  <a:lnTo>
                    <a:pt x="0" y="1071347"/>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5345737" y="12819632"/>
              <a:ext cx="3291704" cy="438522"/>
            </a:xfrm>
            <a:prstGeom prst="rect">
              <a:avLst/>
            </a:prstGeom>
          </p:spPr>
          <p:txBody>
            <a:bodyPr lIns="0" tIns="0" rIns="0" bIns="0" rtlCol="0" anchor="t">
              <a:spAutoFit/>
            </a:bodyPr>
            <a:lstStyle/>
            <a:p>
              <a:pPr algn="ctr">
                <a:lnSpc>
                  <a:spcPts val="2817"/>
                </a:lnSpc>
              </a:pPr>
              <a:r>
                <a:rPr lang="en-US" sz="2012">
                  <a:solidFill>
                    <a:srgbClr val="F06E23"/>
                  </a:solidFill>
                  <a:latin typeface="Montserrat 1"/>
                </a:rPr>
                <a:t>www.naminyc.org</a:t>
              </a:r>
            </a:p>
          </p:txBody>
        </p:sp>
      </p:grpSp>
      <p:sp>
        <p:nvSpPr>
          <p:cNvPr id="10" name="Freeform 10"/>
          <p:cNvSpPr/>
          <p:nvPr/>
        </p:nvSpPr>
        <p:spPr>
          <a:xfrm>
            <a:off x="1028700" y="2287562"/>
            <a:ext cx="8956006" cy="5970671"/>
          </a:xfrm>
          <a:custGeom>
            <a:avLst/>
            <a:gdLst/>
            <a:ahLst/>
            <a:cxnLst/>
            <a:rect l="l" t="t" r="r" b="b"/>
            <a:pathLst>
              <a:path w="8956006" h="5970671">
                <a:moveTo>
                  <a:pt x="0" y="0"/>
                </a:moveTo>
                <a:lnTo>
                  <a:pt x="8956006" y="0"/>
                </a:lnTo>
                <a:lnTo>
                  <a:pt x="8956006" y="5970671"/>
                </a:lnTo>
                <a:lnTo>
                  <a:pt x="0" y="5970671"/>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10720452" y="2220887"/>
            <a:ext cx="7106939" cy="580922"/>
          </a:xfrm>
          <a:prstGeom prst="rect">
            <a:avLst/>
          </a:prstGeom>
        </p:spPr>
        <p:txBody>
          <a:bodyPr lIns="0" tIns="0" rIns="0" bIns="0" rtlCol="0" anchor="t">
            <a:spAutoFit/>
          </a:bodyPr>
          <a:lstStyle/>
          <a:p>
            <a:pPr>
              <a:lnSpc>
                <a:spcPts val="4730"/>
              </a:lnSpc>
              <a:spcBef>
                <a:spcPct val="0"/>
              </a:spcBef>
            </a:pPr>
            <a:r>
              <a:rPr lang="en-US" sz="3379">
                <a:solidFill>
                  <a:srgbClr val="0C4696"/>
                </a:solidFill>
                <a:latin typeface="Montserrat 1"/>
              </a:rPr>
              <a:t>Impact on Performance</a:t>
            </a:r>
          </a:p>
        </p:txBody>
      </p:sp>
      <p:sp>
        <p:nvSpPr>
          <p:cNvPr id="12" name="TextBox 12"/>
          <p:cNvSpPr txBox="1"/>
          <p:nvPr/>
        </p:nvSpPr>
        <p:spPr>
          <a:xfrm>
            <a:off x="10567719" y="3043608"/>
            <a:ext cx="7412405" cy="3116979"/>
          </a:xfrm>
          <a:prstGeom prst="rect">
            <a:avLst/>
          </a:prstGeom>
        </p:spPr>
        <p:txBody>
          <a:bodyPr lIns="0" tIns="0" rIns="0" bIns="0" rtlCol="0" anchor="t">
            <a:spAutoFit/>
          </a:bodyPr>
          <a:lstStyle/>
          <a:p>
            <a:pPr marL="547153" lvl="1" indent="-273576">
              <a:lnSpc>
                <a:spcPts val="3548"/>
              </a:lnSpc>
              <a:buFont typeface="Arial"/>
              <a:buChar char="•"/>
            </a:pPr>
            <a:r>
              <a:rPr lang="en-US" sz="2534" dirty="0">
                <a:solidFill>
                  <a:srgbClr val="000000"/>
                </a:solidFill>
                <a:latin typeface="Montserrat 4"/>
              </a:rPr>
              <a:t>Decreased motivation </a:t>
            </a:r>
          </a:p>
          <a:p>
            <a:pPr marL="547153" lvl="1" indent="-273576">
              <a:lnSpc>
                <a:spcPts val="3548"/>
              </a:lnSpc>
              <a:buFont typeface="Arial"/>
              <a:buChar char="•"/>
            </a:pPr>
            <a:r>
              <a:rPr lang="en-US" sz="2534" dirty="0">
                <a:solidFill>
                  <a:srgbClr val="000000"/>
                </a:solidFill>
                <a:latin typeface="Montserrat 4"/>
              </a:rPr>
              <a:t>Reduction in cognitive performance and working memory </a:t>
            </a:r>
          </a:p>
          <a:p>
            <a:pPr marL="547153" lvl="1" indent="-273576">
              <a:lnSpc>
                <a:spcPts val="3548"/>
              </a:lnSpc>
              <a:buFont typeface="Arial"/>
              <a:buChar char="•"/>
            </a:pPr>
            <a:r>
              <a:rPr lang="en-US" sz="2534" dirty="0">
                <a:solidFill>
                  <a:srgbClr val="000000"/>
                </a:solidFill>
                <a:latin typeface="Montserrat 4"/>
              </a:rPr>
              <a:t>Poor decision-making</a:t>
            </a:r>
          </a:p>
          <a:p>
            <a:pPr marL="547153" lvl="1" indent="-273576">
              <a:lnSpc>
                <a:spcPts val="3548"/>
              </a:lnSpc>
              <a:buFont typeface="Arial"/>
              <a:buChar char="•"/>
            </a:pPr>
            <a:r>
              <a:rPr lang="en-US" sz="2534" dirty="0">
                <a:solidFill>
                  <a:srgbClr val="000000"/>
                </a:solidFill>
                <a:latin typeface="Montserrat 4"/>
              </a:rPr>
              <a:t>Difficulty communication </a:t>
            </a:r>
          </a:p>
          <a:p>
            <a:pPr marL="547153" lvl="1" indent="-273576">
              <a:lnSpc>
                <a:spcPts val="3548"/>
              </a:lnSpc>
              <a:buFont typeface="Arial"/>
              <a:buChar char="•"/>
            </a:pPr>
            <a:r>
              <a:rPr lang="en-US" sz="2534" dirty="0">
                <a:solidFill>
                  <a:srgbClr val="000000"/>
                </a:solidFill>
                <a:latin typeface="Montserrat 4"/>
              </a:rPr>
              <a:t>Absent more and less productive when you are working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11431" y="0"/>
            <a:ext cx="21899431" cy="9943616"/>
            <a:chOff x="0" y="0"/>
            <a:chExt cx="29199242" cy="13258154"/>
          </a:xfrm>
        </p:grpSpPr>
        <p:grpSp>
          <p:nvGrpSpPr>
            <p:cNvPr id="3" name="Group 3"/>
            <p:cNvGrpSpPr/>
            <p:nvPr/>
          </p:nvGrpSpPr>
          <p:grpSpPr>
            <a:xfrm>
              <a:off x="4815242" y="0"/>
              <a:ext cx="24384000" cy="2482938"/>
              <a:chOff x="0" y="0"/>
              <a:chExt cx="3390970" cy="345291"/>
            </a:xfrm>
          </p:grpSpPr>
          <p:sp>
            <p:nvSpPr>
              <p:cNvPr id="4" name="Freeform 4"/>
              <p:cNvSpPr/>
              <p:nvPr/>
            </p:nvSpPr>
            <p:spPr>
              <a:xfrm>
                <a:off x="0" y="0"/>
                <a:ext cx="3390970" cy="345291"/>
              </a:xfrm>
              <a:custGeom>
                <a:avLst/>
                <a:gdLst/>
                <a:ahLst/>
                <a:cxnLst/>
                <a:rect l="l" t="t" r="r" b="b"/>
                <a:pathLst>
                  <a:path w="3390970" h="345291">
                    <a:moveTo>
                      <a:pt x="0" y="0"/>
                    </a:moveTo>
                    <a:lnTo>
                      <a:pt x="3390970" y="0"/>
                    </a:lnTo>
                    <a:lnTo>
                      <a:pt x="3390970" y="345291"/>
                    </a:lnTo>
                    <a:lnTo>
                      <a:pt x="0" y="345291"/>
                    </a:lnTo>
                    <a:close/>
                  </a:path>
                </a:pathLst>
              </a:custGeom>
              <a:gradFill rotWithShape="1">
                <a:gsLst>
                  <a:gs pos="0">
                    <a:srgbClr val="F9C026">
                      <a:alpha val="100000"/>
                    </a:srgbClr>
                  </a:gs>
                  <a:gs pos="100000">
                    <a:srgbClr val="F06E23">
                      <a:alpha val="100000"/>
                    </a:srgbClr>
                  </a:gs>
                </a:gsLst>
                <a:lin ang="0"/>
              </a:gradFill>
            </p:spPr>
            <p:txBody>
              <a:bodyPr/>
              <a:lstStyle/>
              <a:p>
                <a:endParaRPr lang="en-US"/>
              </a:p>
            </p:txBody>
          </p:sp>
          <p:sp>
            <p:nvSpPr>
              <p:cNvPr id="5" name="TextBox 5"/>
              <p:cNvSpPr txBox="1"/>
              <p:nvPr/>
            </p:nvSpPr>
            <p:spPr>
              <a:xfrm>
                <a:off x="0" y="-38100"/>
                <a:ext cx="3390970" cy="383391"/>
              </a:xfrm>
              <a:prstGeom prst="rect">
                <a:avLst/>
              </a:prstGeom>
            </p:spPr>
            <p:txBody>
              <a:bodyPr lIns="95502" tIns="95502" rIns="95502" bIns="95502" rtlCol="0" anchor="ctr"/>
              <a:lstStyle/>
              <a:p>
                <a:pPr algn="ctr">
                  <a:lnSpc>
                    <a:spcPts val="2100"/>
                  </a:lnSpc>
                </a:pPr>
                <a:endParaRPr/>
              </a:p>
            </p:txBody>
          </p:sp>
        </p:grpSp>
        <p:sp>
          <p:nvSpPr>
            <p:cNvPr id="6" name="Freeform 6"/>
            <p:cNvSpPr/>
            <p:nvPr/>
          </p:nvSpPr>
          <p:spPr>
            <a:xfrm>
              <a:off x="22368591" y="279592"/>
              <a:ext cx="6209292" cy="2203346"/>
            </a:xfrm>
            <a:custGeom>
              <a:avLst/>
              <a:gdLst/>
              <a:ahLst/>
              <a:cxnLst/>
              <a:rect l="l" t="t" r="r" b="b"/>
              <a:pathLst>
                <a:path w="6209292" h="2203346">
                  <a:moveTo>
                    <a:pt x="0" y="0"/>
                  </a:moveTo>
                  <a:lnTo>
                    <a:pt x="6209292" y="0"/>
                  </a:lnTo>
                  <a:lnTo>
                    <a:pt x="6209292" y="2203346"/>
                  </a:lnTo>
                  <a:lnTo>
                    <a:pt x="0" y="2203346"/>
                  </a:lnTo>
                  <a:lnTo>
                    <a:pt x="0" y="0"/>
                  </a:lnTo>
                  <a:close/>
                </a:path>
              </a:pathLst>
            </a:custGeom>
            <a:blipFill>
              <a:blip r:embed="rId3">
                <a:alphaModFix amt="71000"/>
                <a:extLst>
                  <a:ext uri="{96DAC541-7B7A-43D3-8B79-37D633B846F1}">
                    <asvg:svgBlip xmlns:asvg="http://schemas.microsoft.com/office/drawing/2016/SVG/main" r:embed="rId4"/>
                  </a:ext>
                </a:extLst>
              </a:blip>
              <a:stretch>
                <a:fillRect r="-29242"/>
              </a:stretch>
            </a:blipFill>
          </p:spPr>
          <p:txBody>
            <a:bodyPr/>
            <a:lstStyle/>
            <a:p>
              <a:endParaRPr lang="en-US"/>
            </a:p>
          </p:txBody>
        </p:sp>
        <p:sp>
          <p:nvSpPr>
            <p:cNvPr id="7" name="TextBox 7"/>
            <p:cNvSpPr txBox="1"/>
            <p:nvPr/>
          </p:nvSpPr>
          <p:spPr>
            <a:xfrm>
              <a:off x="0" y="535056"/>
              <a:ext cx="19482445" cy="1298527"/>
            </a:xfrm>
            <a:prstGeom prst="rect">
              <a:avLst/>
            </a:prstGeom>
          </p:spPr>
          <p:txBody>
            <a:bodyPr lIns="0" tIns="0" rIns="0" bIns="0" rtlCol="0" anchor="t">
              <a:spAutoFit/>
            </a:bodyPr>
            <a:lstStyle/>
            <a:p>
              <a:pPr algn="ctr">
                <a:lnSpc>
                  <a:spcPts val="8290"/>
                </a:lnSpc>
              </a:pPr>
              <a:r>
                <a:rPr lang="en-US" sz="5921">
                  <a:solidFill>
                    <a:srgbClr val="FFFFFF"/>
                  </a:solidFill>
                  <a:latin typeface="Montserrat 3 Bold"/>
                </a:rPr>
                <a:t>FROM DAY ONE</a:t>
              </a:r>
            </a:p>
          </p:txBody>
        </p:sp>
        <p:sp>
          <p:nvSpPr>
            <p:cNvPr id="8" name="Freeform 8"/>
            <p:cNvSpPr/>
            <p:nvPr/>
          </p:nvSpPr>
          <p:spPr>
            <a:xfrm>
              <a:off x="26762865" y="12186807"/>
              <a:ext cx="1896191" cy="1071348"/>
            </a:xfrm>
            <a:custGeom>
              <a:avLst/>
              <a:gdLst/>
              <a:ahLst/>
              <a:cxnLst/>
              <a:rect l="l" t="t" r="r" b="b"/>
              <a:pathLst>
                <a:path w="1896191" h="1071348">
                  <a:moveTo>
                    <a:pt x="0" y="0"/>
                  </a:moveTo>
                  <a:lnTo>
                    <a:pt x="1896191" y="0"/>
                  </a:lnTo>
                  <a:lnTo>
                    <a:pt x="1896191" y="1071347"/>
                  </a:lnTo>
                  <a:lnTo>
                    <a:pt x="0" y="1071347"/>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5345737" y="12819632"/>
              <a:ext cx="3291704" cy="438522"/>
            </a:xfrm>
            <a:prstGeom prst="rect">
              <a:avLst/>
            </a:prstGeom>
          </p:spPr>
          <p:txBody>
            <a:bodyPr lIns="0" tIns="0" rIns="0" bIns="0" rtlCol="0" anchor="t">
              <a:spAutoFit/>
            </a:bodyPr>
            <a:lstStyle/>
            <a:p>
              <a:pPr algn="ctr">
                <a:lnSpc>
                  <a:spcPts val="2817"/>
                </a:lnSpc>
              </a:pPr>
              <a:r>
                <a:rPr lang="en-US" sz="2012">
                  <a:solidFill>
                    <a:srgbClr val="F06E23"/>
                  </a:solidFill>
                  <a:latin typeface="Montserrat 1"/>
                </a:rPr>
                <a:t>www.naminyc.org</a:t>
              </a:r>
            </a:p>
          </p:txBody>
        </p:sp>
      </p:grpSp>
      <p:sp>
        <p:nvSpPr>
          <p:cNvPr id="10" name="Freeform 10"/>
          <p:cNvSpPr/>
          <p:nvPr/>
        </p:nvSpPr>
        <p:spPr>
          <a:xfrm>
            <a:off x="2832385" y="2099170"/>
            <a:ext cx="5829866" cy="5829866"/>
          </a:xfrm>
          <a:custGeom>
            <a:avLst/>
            <a:gdLst/>
            <a:ahLst/>
            <a:cxnLst/>
            <a:rect l="l" t="t" r="r" b="b"/>
            <a:pathLst>
              <a:path w="5829866" h="5829866">
                <a:moveTo>
                  <a:pt x="0" y="0"/>
                </a:moveTo>
                <a:lnTo>
                  <a:pt x="5829866" y="0"/>
                </a:lnTo>
                <a:lnTo>
                  <a:pt x="5829866" y="5829865"/>
                </a:lnTo>
                <a:lnTo>
                  <a:pt x="0" y="5829865"/>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10030715" y="2534385"/>
            <a:ext cx="7775841" cy="580922"/>
          </a:xfrm>
          <a:prstGeom prst="rect">
            <a:avLst/>
          </a:prstGeom>
        </p:spPr>
        <p:txBody>
          <a:bodyPr lIns="0" tIns="0" rIns="0" bIns="0" rtlCol="0" anchor="t">
            <a:spAutoFit/>
          </a:bodyPr>
          <a:lstStyle/>
          <a:p>
            <a:pPr>
              <a:lnSpc>
                <a:spcPts val="4730"/>
              </a:lnSpc>
              <a:spcBef>
                <a:spcPct val="0"/>
              </a:spcBef>
            </a:pPr>
            <a:r>
              <a:rPr lang="en-US" sz="3379">
                <a:solidFill>
                  <a:srgbClr val="0C4696"/>
                </a:solidFill>
                <a:latin typeface="Montserrat 1"/>
              </a:rPr>
              <a:t>We Value Your Mental Health</a:t>
            </a:r>
          </a:p>
        </p:txBody>
      </p:sp>
      <p:sp>
        <p:nvSpPr>
          <p:cNvPr id="12" name="TextBox 12"/>
          <p:cNvSpPr txBox="1"/>
          <p:nvPr/>
        </p:nvSpPr>
        <p:spPr>
          <a:xfrm>
            <a:off x="10030715" y="3496499"/>
            <a:ext cx="7412405" cy="878604"/>
          </a:xfrm>
          <a:prstGeom prst="rect">
            <a:avLst/>
          </a:prstGeom>
        </p:spPr>
        <p:txBody>
          <a:bodyPr lIns="0" tIns="0" rIns="0" bIns="0" rtlCol="0" anchor="t">
            <a:spAutoFit/>
          </a:bodyPr>
          <a:lstStyle/>
          <a:p>
            <a:pPr marL="547153" lvl="1" indent="-273576">
              <a:lnSpc>
                <a:spcPts val="3548"/>
              </a:lnSpc>
              <a:buFont typeface="Arial"/>
              <a:buChar char="•"/>
            </a:pPr>
            <a:r>
              <a:rPr lang="en-US" sz="2534">
                <a:solidFill>
                  <a:srgbClr val="000000"/>
                </a:solidFill>
                <a:latin typeface="Montserrat 4"/>
              </a:rPr>
              <a:t>Insert video of your mental health champion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22734" cy="10287000"/>
            <a:chOff x="0" y="0"/>
            <a:chExt cx="4825741" cy="2709333"/>
          </a:xfrm>
        </p:grpSpPr>
        <p:sp>
          <p:nvSpPr>
            <p:cNvPr id="3" name="Freeform 3"/>
            <p:cNvSpPr/>
            <p:nvPr/>
          </p:nvSpPr>
          <p:spPr>
            <a:xfrm>
              <a:off x="0" y="0"/>
              <a:ext cx="4825741" cy="2709333"/>
            </a:xfrm>
            <a:custGeom>
              <a:avLst/>
              <a:gdLst/>
              <a:ahLst/>
              <a:cxnLst/>
              <a:rect l="l" t="t" r="r" b="b"/>
              <a:pathLst>
                <a:path w="4825741" h="2709333">
                  <a:moveTo>
                    <a:pt x="0" y="0"/>
                  </a:moveTo>
                  <a:lnTo>
                    <a:pt x="4825741" y="0"/>
                  </a:lnTo>
                  <a:lnTo>
                    <a:pt x="4825741" y="2709333"/>
                  </a:lnTo>
                  <a:lnTo>
                    <a:pt x="0" y="2709333"/>
                  </a:lnTo>
                  <a:close/>
                </a:path>
              </a:pathLst>
            </a:custGeom>
            <a:gradFill rotWithShape="1">
              <a:gsLst>
                <a:gs pos="0">
                  <a:srgbClr val="F9C026">
                    <a:alpha val="100000"/>
                  </a:srgbClr>
                </a:gs>
                <a:gs pos="100000">
                  <a:srgbClr val="F06E23">
                    <a:alpha val="100000"/>
                  </a:srgbClr>
                </a:gs>
              </a:gsLst>
              <a:lin ang="0"/>
            </a:gradFill>
          </p:spPr>
          <p:txBody>
            <a:bodyPr/>
            <a:lstStyle/>
            <a:p>
              <a:endParaRPr lang="en-US"/>
            </a:p>
          </p:txBody>
        </p:sp>
        <p:sp>
          <p:nvSpPr>
            <p:cNvPr id="4" name="TextBox 4"/>
            <p:cNvSpPr txBox="1"/>
            <p:nvPr/>
          </p:nvSpPr>
          <p:spPr>
            <a:xfrm>
              <a:off x="0" y="-38100"/>
              <a:ext cx="4825741" cy="2747433"/>
            </a:xfrm>
            <a:prstGeom prst="rect">
              <a:avLst/>
            </a:prstGeom>
          </p:spPr>
          <p:txBody>
            <a:bodyPr lIns="50800" tIns="50800" rIns="50800" bIns="50800" rtlCol="0" anchor="ctr"/>
            <a:lstStyle/>
            <a:p>
              <a:pPr algn="ctr">
                <a:lnSpc>
                  <a:spcPts val="2817"/>
                </a:lnSpc>
              </a:pPr>
              <a:endParaRPr/>
            </a:p>
          </p:txBody>
        </p:sp>
      </p:grpSp>
      <p:sp>
        <p:nvSpPr>
          <p:cNvPr id="5" name="Freeform 5"/>
          <p:cNvSpPr/>
          <p:nvPr/>
        </p:nvSpPr>
        <p:spPr>
          <a:xfrm>
            <a:off x="0" y="7003440"/>
            <a:ext cx="18288000" cy="3283560"/>
          </a:xfrm>
          <a:custGeom>
            <a:avLst/>
            <a:gdLst/>
            <a:ahLst/>
            <a:cxnLst/>
            <a:rect l="l" t="t" r="r" b="b"/>
            <a:pathLst>
              <a:path w="18288000" h="3283560">
                <a:moveTo>
                  <a:pt x="0" y="0"/>
                </a:moveTo>
                <a:lnTo>
                  <a:pt x="18288000" y="0"/>
                </a:lnTo>
                <a:lnTo>
                  <a:pt x="18288000" y="3283560"/>
                </a:lnTo>
                <a:lnTo>
                  <a:pt x="0" y="3283560"/>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6575029" y="369320"/>
            <a:ext cx="1400396" cy="910061"/>
          </a:xfrm>
          <a:custGeom>
            <a:avLst/>
            <a:gdLst/>
            <a:ahLst/>
            <a:cxnLst/>
            <a:rect l="l" t="t" r="r" b="b"/>
            <a:pathLst>
              <a:path w="1400396" h="910061">
                <a:moveTo>
                  <a:pt x="0" y="0"/>
                </a:moveTo>
                <a:lnTo>
                  <a:pt x="1400396" y="0"/>
                </a:lnTo>
                <a:lnTo>
                  <a:pt x="1400396" y="910061"/>
                </a:lnTo>
                <a:lnTo>
                  <a:pt x="0" y="910061"/>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1028700" y="2543462"/>
            <a:ext cx="12865739" cy="3062613"/>
          </a:xfrm>
          <a:prstGeom prst="rect">
            <a:avLst/>
          </a:prstGeom>
        </p:spPr>
        <p:txBody>
          <a:bodyPr lIns="0" tIns="0" rIns="0" bIns="0" rtlCol="0" anchor="t">
            <a:spAutoFit/>
          </a:bodyPr>
          <a:lstStyle/>
          <a:p>
            <a:pPr>
              <a:lnSpc>
                <a:spcPts val="12319"/>
              </a:lnSpc>
            </a:pPr>
            <a:r>
              <a:rPr lang="en-US" sz="8799">
                <a:solidFill>
                  <a:srgbClr val="FFFFFF"/>
                </a:solidFill>
                <a:latin typeface="Montserrat 1"/>
              </a:rPr>
              <a:t>Support Your</a:t>
            </a:r>
          </a:p>
          <a:p>
            <a:pPr>
              <a:lnSpc>
                <a:spcPts val="12319"/>
              </a:lnSpc>
              <a:spcBef>
                <a:spcPct val="0"/>
              </a:spcBef>
            </a:pPr>
            <a:r>
              <a:rPr lang="en-US" sz="8799">
                <a:solidFill>
                  <a:srgbClr val="FFFFFF"/>
                </a:solidFill>
                <a:latin typeface="Montserrat 1"/>
              </a:rPr>
              <a:t>Well-Being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11431" y="0"/>
            <a:ext cx="21899431" cy="9943616"/>
            <a:chOff x="0" y="0"/>
            <a:chExt cx="29199242" cy="13258154"/>
          </a:xfrm>
        </p:grpSpPr>
        <p:grpSp>
          <p:nvGrpSpPr>
            <p:cNvPr id="3" name="Group 3"/>
            <p:cNvGrpSpPr/>
            <p:nvPr/>
          </p:nvGrpSpPr>
          <p:grpSpPr>
            <a:xfrm>
              <a:off x="4815242" y="0"/>
              <a:ext cx="24384000" cy="2482938"/>
              <a:chOff x="0" y="0"/>
              <a:chExt cx="3390970" cy="345291"/>
            </a:xfrm>
          </p:grpSpPr>
          <p:sp>
            <p:nvSpPr>
              <p:cNvPr id="4" name="Freeform 4"/>
              <p:cNvSpPr/>
              <p:nvPr/>
            </p:nvSpPr>
            <p:spPr>
              <a:xfrm>
                <a:off x="0" y="0"/>
                <a:ext cx="3390970" cy="345291"/>
              </a:xfrm>
              <a:custGeom>
                <a:avLst/>
                <a:gdLst/>
                <a:ahLst/>
                <a:cxnLst/>
                <a:rect l="l" t="t" r="r" b="b"/>
                <a:pathLst>
                  <a:path w="3390970" h="345291">
                    <a:moveTo>
                      <a:pt x="0" y="0"/>
                    </a:moveTo>
                    <a:lnTo>
                      <a:pt x="3390970" y="0"/>
                    </a:lnTo>
                    <a:lnTo>
                      <a:pt x="3390970" y="345291"/>
                    </a:lnTo>
                    <a:lnTo>
                      <a:pt x="0" y="345291"/>
                    </a:lnTo>
                    <a:close/>
                  </a:path>
                </a:pathLst>
              </a:custGeom>
              <a:gradFill rotWithShape="1">
                <a:gsLst>
                  <a:gs pos="0">
                    <a:srgbClr val="F9C026">
                      <a:alpha val="100000"/>
                    </a:srgbClr>
                  </a:gs>
                  <a:gs pos="100000">
                    <a:srgbClr val="F06E23">
                      <a:alpha val="100000"/>
                    </a:srgbClr>
                  </a:gs>
                </a:gsLst>
                <a:lin ang="0"/>
              </a:gradFill>
            </p:spPr>
            <p:txBody>
              <a:bodyPr/>
              <a:lstStyle/>
              <a:p>
                <a:endParaRPr lang="en-US"/>
              </a:p>
            </p:txBody>
          </p:sp>
          <p:sp>
            <p:nvSpPr>
              <p:cNvPr id="5" name="TextBox 5"/>
              <p:cNvSpPr txBox="1"/>
              <p:nvPr/>
            </p:nvSpPr>
            <p:spPr>
              <a:xfrm>
                <a:off x="0" y="-38100"/>
                <a:ext cx="3390970" cy="383391"/>
              </a:xfrm>
              <a:prstGeom prst="rect">
                <a:avLst/>
              </a:prstGeom>
            </p:spPr>
            <p:txBody>
              <a:bodyPr lIns="95502" tIns="95502" rIns="95502" bIns="95502" rtlCol="0" anchor="ctr"/>
              <a:lstStyle/>
              <a:p>
                <a:pPr algn="ctr">
                  <a:lnSpc>
                    <a:spcPts val="2100"/>
                  </a:lnSpc>
                </a:pPr>
                <a:endParaRPr/>
              </a:p>
            </p:txBody>
          </p:sp>
        </p:grpSp>
        <p:sp>
          <p:nvSpPr>
            <p:cNvPr id="6" name="Freeform 6"/>
            <p:cNvSpPr/>
            <p:nvPr/>
          </p:nvSpPr>
          <p:spPr>
            <a:xfrm>
              <a:off x="22368591" y="279592"/>
              <a:ext cx="6209292" cy="2203346"/>
            </a:xfrm>
            <a:custGeom>
              <a:avLst/>
              <a:gdLst/>
              <a:ahLst/>
              <a:cxnLst/>
              <a:rect l="l" t="t" r="r" b="b"/>
              <a:pathLst>
                <a:path w="6209292" h="2203346">
                  <a:moveTo>
                    <a:pt x="0" y="0"/>
                  </a:moveTo>
                  <a:lnTo>
                    <a:pt x="6209292" y="0"/>
                  </a:lnTo>
                  <a:lnTo>
                    <a:pt x="6209292" y="2203346"/>
                  </a:lnTo>
                  <a:lnTo>
                    <a:pt x="0" y="2203346"/>
                  </a:lnTo>
                  <a:lnTo>
                    <a:pt x="0" y="0"/>
                  </a:lnTo>
                  <a:close/>
                </a:path>
              </a:pathLst>
            </a:custGeom>
            <a:blipFill>
              <a:blip r:embed="rId3">
                <a:alphaModFix amt="71000"/>
                <a:extLst>
                  <a:ext uri="{96DAC541-7B7A-43D3-8B79-37D633B846F1}">
                    <asvg:svgBlip xmlns:asvg="http://schemas.microsoft.com/office/drawing/2016/SVG/main" r:embed="rId4"/>
                  </a:ext>
                </a:extLst>
              </a:blip>
              <a:stretch>
                <a:fillRect r="-29242"/>
              </a:stretch>
            </a:blipFill>
          </p:spPr>
          <p:txBody>
            <a:bodyPr/>
            <a:lstStyle/>
            <a:p>
              <a:endParaRPr lang="en-US"/>
            </a:p>
          </p:txBody>
        </p:sp>
        <p:sp>
          <p:nvSpPr>
            <p:cNvPr id="7" name="TextBox 7"/>
            <p:cNvSpPr txBox="1"/>
            <p:nvPr/>
          </p:nvSpPr>
          <p:spPr>
            <a:xfrm>
              <a:off x="0" y="535056"/>
              <a:ext cx="19482445" cy="1298527"/>
            </a:xfrm>
            <a:prstGeom prst="rect">
              <a:avLst/>
            </a:prstGeom>
          </p:spPr>
          <p:txBody>
            <a:bodyPr lIns="0" tIns="0" rIns="0" bIns="0" rtlCol="0" anchor="t">
              <a:spAutoFit/>
            </a:bodyPr>
            <a:lstStyle/>
            <a:p>
              <a:pPr algn="ctr">
                <a:lnSpc>
                  <a:spcPts val="8290"/>
                </a:lnSpc>
              </a:pPr>
              <a:r>
                <a:rPr lang="en-US" sz="5921">
                  <a:solidFill>
                    <a:srgbClr val="FFFFFF"/>
                  </a:solidFill>
                  <a:latin typeface="Montserrat 3 Bold"/>
                </a:rPr>
                <a:t>FROM DAY ONE</a:t>
              </a:r>
            </a:p>
          </p:txBody>
        </p:sp>
        <p:sp>
          <p:nvSpPr>
            <p:cNvPr id="8" name="Freeform 8"/>
            <p:cNvSpPr/>
            <p:nvPr/>
          </p:nvSpPr>
          <p:spPr>
            <a:xfrm>
              <a:off x="26762865" y="12186807"/>
              <a:ext cx="1896191" cy="1071348"/>
            </a:xfrm>
            <a:custGeom>
              <a:avLst/>
              <a:gdLst/>
              <a:ahLst/>
              <a:cxnLst/>
              <a:rect l="l" t="t" r="r" b="b"/>
              <a:pathLst>
                <a:path w="1896191" h="1071348">
                  <a:moveTo>
                    <a:pt x="0" y="0"/>
                  </a:moveTo>
                  <a:lnTo>
                    <a:pt x="1896191" y="0"/>
                  </a:lnTo>
                  <a:lnTo>
                    <a:pt x="1896191" y="1071347"/>
                  </a:lnTo>
                  <a:lnTo>
                    <a:pt x="0" y="1071347"/>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5345737" y="12819632"/>
              <a:ext cx="3291704" cy="438522"/>
            </a:xfrm>
            <a:prstGeom prst="rect">
              <a:avLst/>
            </a:prstGeom>
          </p:spPr>
          <p:txBody>
            <a:bodyPr lIns="0" tIns="0" rIns="0" bIns="0" rtlCol="0" anchor="t">
              <a:spAutoFit/>
            </a:bodyPr>
            <a:lstStyle/>
            <a:p>
              <a:pPr algn="ctr">
                <a:lnSpc>
                  <a:spcPts val="2817"/>
                </a:lnSpc>
              </a:pPr>
              <a:r>
                <a:rPr lang="en-US" sz="2012">
                  <a:solidFill>
                    <a:srgbClr val="F06E23"/>
                  </a:solidFill>
                  <a:latin typeface="Montserrat 1"/>
                </a:rPr>
                <a:t>www.naminyc.org</a:t>
              </a:r>
            </a:p>
          </p:txBody>
        </p:sp>
      </p:grpSp>
      <p:sp>
        <p:nvSpPr>
          <p:cNvPr id="10" name="Freeform 10"/>
          <p:cNvSpPr/>
          <p:nvPr/>
        </p:nvSpPr>
        <p:spPr>
          <a:xfrm>
            <a:off x="1206621" y="2377620"/>
            <a:ext cx="7738761" cy="6275795"/>
          </a:xfrm>
          <a:custGeom>
            <a:avLst/>
            <a:gdLst/>
            <a:ahLst/>
            <a:cxnLst/>
            <a:rect l="l" t="t" r="r" b="b"/>
            <a:pathLst>
              <a:path w="7738761" h="6275795">
                <a:moveTo>
                  <a:pt x="0" y="0"/>
                </a:moveTo>
                <a:lnTo>
                  <a:pt x="7738762" y="0"/>
                </a:lnTo>
                <a:lnTo>
                  <a:pt x="7738762" y="6275795"/>
                </a:lnTo>
                <a:lnTo>
                  <a:pt x="0" y="6275795"/>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9804270" y="4819701"/>
            <a:ext cx="7775841" cy="580922"/>
          </a:xfrm>
          <a:prstGeom prst="rect">
            <a:avLst/>
          </a:prstGeom>
        </p:spPr>
        <p:txBody>
          <a:bodyPr lIns="0" tIns="0" rIns="0" bIns="0" rtlCol="0" anchor="t">
            <a:spAutoFit/>
          </a:bodyPr>
          <a:lstStyle/>
          <a:p>
            <a:pPr>
              <a:lnSpc>
                <a:spcPts val="4730"/>
              </a:lnSpc>
              <a:spcBef>
                <a:spcPct val="0"/>
              </a:spcBef>
            </a:pPr>
            <a:r>
              <a:rPr lang="en-US" sz="3379">
                <a:solidFill>
                  <a:srgbClr val="0C4696"/>
                </a:solidFill>
                <a:latin typeface="Montserrat 1"/>
              </a:rPr>
              <a:t>Self-Care &amp; Your Well-Being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B36A1BC9376041A4DAF62DE9D2A984" ma:contentTypeVersion="20" ma:contentTypeDescription="Create a new document." ma:contentTypeScope="" ma:versionID="6e410c82cac73ad97bba849f34a79fbe">
  <xsd:schema xmlns:xsd="http://www.w3.org/2001/XMLSchema" xmlns:xs="http://www.w3.org/2001/XMLSchema" xmlns:p="http://schemas.microsoft.com/office/2006/metadata/properties" xmlns:ns2="2eacbaf4-1310-43de-ae70-e2a883beb938" xmlns:ns3="14c47ab8-0678-4132-87b3-25d83ed091cd" targetNamespace="http://schemas.microsoft.com/office/2006/metadata/properties" ma:root="true" ma:fieldsID="175601603541343fa48ffab0fd168c1e" ns2:_="" ns3:_="">
    <xsd:import namespace="2eacbaf4-1310-43de-ae70-e2a883beb938"/>
    <xsd:import namespace="14c47ab8-0678-4132-87b3-25d83ed091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Image"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cbaf4-1310-43de-ae70-e2a883beb9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Image" ma:index="21" nillable="true" ma:displayName="Image" ma:format="Thumbnail" ma:internalName="Imag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705abdf-c5cc-4fde-b0a4-25a60ff7ff01"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c47ab8-0678-4132-87b3-25d83ed091c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51708cd-9da7-4aee-a9a3-2db1947669c8}" ma:internalName="TaxCatchAll" ma:showField="CatchAllData" ma:web="14c47ab8-0678-4132-87b3-25d83ed091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c47ab8-0678-4132-87b3-25d83ed091cd" xsi:nil="true"/>
    <lcf76f155ced4ddcb4097134ff3c332f xmlns="2eacbaf4-1310-43de-ae70-e2a883beb938">
      <Terms xmlns="http://schemas.microsoft.com/office/infopath/2007/PartnerControls"/>
    </lcf76f155ced4ddcb4097134ff3c332f>
    <Image xmlns="2eacbaf4-1310-43de-ae70-e2a883beb938" xsi:nil="true"/>
    <_Flow_SignoffStatus xmlns="2eacbaf4-1310-43de-ae70-e2a883beb938" xsi:nil="true"/>
  </documentManagement>
</p:properties>
</file>

<file path=customXml/itemProps1.xml><?xml version="1.0" encoding="utf-8"?>
<ds:datastoreItem xmlns:ds="http://schemas.openxmlformats.org/officeDocument/2006/customXml" ds:itemID="{FD72A5F5-CC8C-4720-86C9-26922DC88640}">
  <ds:schemaRefs>
    <ds:schemaRef ds:uri="14c47ab8-0678-4132-87b3-25d83ed091cd"/>
    <ds:schemaRef ds:uri="2eacbaf4-1310-43de-ae70-e2a883beb9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F05347-5491-4200-88AA-246959CB642A}">
  <ds:schemaRefs>
    <ds:schemaRef ds:uri="http://schemas.microsoft.com/sharepoint/v3/contenttype/forms"/>
  </ds:schemaRefs>
</ds:datastoreItem>
</file>

<file path=customXml/itemProps3.xml><?xml version="1.0" encoding="utf-8"?>
<ds:datastoreItem xmlns:ds="http://schemas.openxmlformats.org/officeDocument/2006/customXml" ds:itemID="{AFF7A408-5CE6-436E-A8DB-F5167326858F}">
  <ds:schemaRefs>
    <ds:schemaRef ds:uri="14c47ab8-0678-4132-87b3-25d83ed091cd"/>
    <ds:schemaRef ds:uri="2eacbaf4-1310-43de-ae70-e2a883beb93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TotalTime>
  <Words>2838</Words>
  <Application>Microsoft Office PowerPoint</Application>
  <PresentationFormat>Custom</PresentationFormat>
  <Paragraphs>206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Montserrat 3 Bold</vt:lpstr>
      <vt:lpstr>Montserrat 4</vt:lpstr>
      <vt:lpstr>Calibri</vt:lpstr>
      <vt:lpstr>Arial</vt:lpstr>
      <vt:lpstr>Montserrat 1</vt:lpstr>
      <vt:lpstr>Montserrat</vt:lpstr>
      <vt:lpstr>Montserrat 4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Day One PPT Presentation</dc:title>
  <dc:creator>Rachael Steimnitz</dc:creator>
  <cp:lastModifiedBy>Hannah Vona</cp:lastModifiedBy>
  <cp:revision>2</cp:revision>
  <dcterms:created xsi:type="dcterms:W3CDTF">2006-08-16T00:00:00Z</dcterms:created>
  <dcterms:modified xsi:type="dcterms:W3CDTF">2024-07-24T16:54:50Z</dcterms:modified>
  <dc:identifier>DAF71adKN50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0x0101004CB36A1BC9376041A4DAF62DE9D2A984</vt:lpwstr>
  </property>
  <property fmtid="{D5CDD505-2E9C-101B-9397-08002B2CF9AE}" pid="3" name="MediaServiceImageTags">
    <vt:lpwstr/>
  </property>
</Properties>
</file>